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7" r:id="rId3"/>
    <p:sldMasterId id="2147483699" r:id="rId4"/>
    <p:sldMasterId id="2147483711" r:id="rId5"/>
    <p:sldMasterId id="2147483723" r:id="rId6"/>
  </p:sldMasterIdLst>
  <p:notesMasterIdLst>
    <p:notesMasterId r:id="rId44"/>
  </p:notesMasterIdLst>
  <p:sldIdLst>
    <p:sldId id="287" r:id="rId7"/>
    <p:sldId id="256" r:id="rId8"/>
    <p:sldId id="285" r:id="rId9"/>
    <p:sldId id="259" r:id="rId10"/>
    <p:sldId id="275" r:id="rId11"/>
    <p:sldId id="262" r:id="rId12"/>
    <p:sldId id="261" r:id="rId13"/>
    <p:sldId id="278" r:id="rId14"/>
    <p:sldId id="272" r:id="rId15"/>
    <p:sldId id="258" r:id="rId16"/>
    <p:sldId id="260" r:id="rId17"/>
    <p:sldId id="284" r:id="rId18"/>
    <p:sldId id="279" r:id="rId19"/>
    <p:sldId id="281" r:id="rId20"/>
    <p:sldId id="282" r:id="rId21"/>
    <p:sldId id="280" r:id="rId22"/>
    <p:sldId id="269" r:id="rId23"/>
    <p:sldId id="273" r:id="rId24"/>
    <p:sldId id="268" r:id="rId25"/>
    <p:sldId id="274" r:id="rId26"/>
    <p:sldId id="277" r:id="rId27"/>
    <p:sldId id="266" r:id="rId28"/>
    <p:sldId id="267" r:id="rId29"/>
    <p:sldId id="265" r:id="rId30"/>
    <p:sldId id="286" r:id="rId31"/>
    <p:sldId id="288" r:id="rId32"/>
    <p:sldId id="270"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64DA"/>
    <a:srgbClr val="66AAE1"/>
    <a:srgbClr val="747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7" d="100"/>
          <a:sy n="97" d="100"/>
        </p:scale>
        <p:origin x="-13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5C2F0-8BF6-5E47-938E-BABD6FB11647}" type="datetimeFigureOut">
              <a:rPr lang="en-US" smtClean="0"/>
              <a:t>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52C3F-D5D3-4744-B76D-13FF09059839}" type="slidenum">
              <a:rPr lang="en-US" smtClean="0"/>
              <a:t>‹#›</a:t>
            </a:fld>
            <a:endParaRPr lang="en-US"/>
          </a:p>
        </p:txBody>
      </p:sp>
    </p:spTree>
    <p:extLst>
      <p:ext uri="{BB962C8B-B14F-4D97-AF65-F5344CB8AC3E}">
        <p14:creationId xmlns:p14="http://schemas.microsoft.com/office/powerpoint/2010/main" val="2401477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 of my talk is working memory. I think we all have a general</a:t>
            </a:r>
            <a:r>
              <a:rPr lang="en-US" baseline="0" dirty="0" smtClean="0"/>
              <a:t> idea as to what that is. It is commonly thought of as a store or sketchpad for holding, and potentially manipulating, information over short periods of time.</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3</a:t>
            </a:fld>
            <a:endParaRPr lang="en-US"/>
          </a:p>
        </p:txBody>
      </p:sp>
    </p:spTree>
    <p:extLst>
      <p:ext uri="{BB962C8B-B14F-4D97-AF65-F5344CB8AC3E}">
        <p14:creationId xmlns:p14="http://schemas.microsoft.com/office/powerpoint/2010/main" val="181584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…so that the pace and therefore CL increases as the colors get colder,</a:t>
            </a:r>
            <a:r>
              <a:rPr lang="is-IS" baseline="0" dirty="0" smtClean="0"/>
              <a:t> we can see that unexpectedly the fastest paces are not the furthest to the right, meaning that they do not yield the highest CL. What’s happening is that the model learns that it cannot reliably respond quick enough in this high-paced condition and begins to use a less accurate but faster strategy. What’s great is that the linear relationship between span and CL seems to still hold </a:t>
            </a:r>
            <a:r>
              <a:rPr lang="is-IS" baseline="0" smtClean="0"/>
              <a:t>despite this change in strategy.</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21</a:t>
            </a:fld>
            <a:endParaRPr lang="en-US"/>
          </a:p>
        </p:txBody>
      </p:sp>
    </p:spTree>
    <p:extLst>
      <p:ext uri="{BB962C8B-B14F-4D97-AF65-F5344CB8AC3E}">
        <p14:creationId xmlns:p14="http://schemas.microsoft.com/office/powerpoint/2010/main" val="185862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952C3F-D5D3-4744-B76D-13FF09059839}" type="slidenum">
              <a:rPr lang="en-US" smtClean="0"/>
              <a:t>24</a:t>
            </a:fld>
            <a:endParaRPr lang="en-US"/>
          </a:p>
        </p:txBody>
      </p:sp>
    </p:spTree>
    <p:extLst>
      <p:ext uri="{BB962C8B-B14F-4D97-AF65-F5344CB8AC3E}">
        <p14:creationId xmlns:p14="http://schemas.microsoft.com/office/powerpoint/2010/main" val="105660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time</a:t>
            </a:r>
            <a:r>
              <a:rPr lang="en-US" baseline="0" dirty="0" smtClean="0"/>
              <a:t> based resource sharing, or TBRS, model, which I will talk about today, instead proposes that WM is an active mechanism that focuses attention on a single item at a time for either maintenance or processing, and this focused item gains strength or activation which makes it more likely to be recalled later.</a:t>
            </a:r>
          </a:p>
          <a:p>
            <a:r>
              <a:rPr lang="en-US" baseline="0" dirty="0" smtClean="0"/>
              <a:t>Now, anything that is not currently in the focus of attention undergoes temporal decay and becomes harder to recall.</a:t>
            </a:r>
          </a:p>
          <a:p>
            <a:r>
              <a:rPr lang="en-US" baseline="0" dirty="0" smtClean="0"/>
              <a:t>This means that the more time you have to use attention for maintenance, the more information that can be retained; whereas the less time time you have for maintenance, because attention is needed elsewhere, the less information that will be retained. </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4</a:t>
            </a:fld>
            <a:endParaRPr lang="en-US"/>
          </a:p>
        </p:txBody>
      </p:sp>
    </p:spTree>
    <p:extLst>
      <p:ext uri="{BB962C8B-B14F-4D97-AF65-F5344CB8AC3E}">
        <p14:creationId xmlns:p14="http://schemas.microsoft.com/office/powerpoint/2010/main" val="273587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if we divide the total processing time by the total task time, we get a proportion called cognitive load. TBRS predicts that observed WM span, or essentially the average number of items recalled, is a linear function of this CL.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38F9253-2951-CB41-B7DB-07EC48F59DBD}" type="slidenum">
              <a:rPr lang="en-US" smtClean="0"/>
              <a:t>5</a:t>
            </a:fld>
            <a:endParaRPr lang="en-US"/>
          </a:p>
        </p:txBody>
      </p:sp>
    </p:spTree>
    <p:extLst>
      <p:ext uri="{BB962C8B-B14F-4D97-AF65-F5344CB8AC3E}">
        <p14:creationId xmlns:p14="http://schemas.microsoft.com/office/powerpoint/2010/main" val="292194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Barrouillet</a:t>
            </a:r>
            <a:r>
              <a:rPr lang="en-US" dirty="0" smtClean="0"/>
              <a:t>,</a:t>
            </a:r>
            <a:r>
              <a:rPr lang="en-US" baseline="0" dirty="0" smtClean="0"/>
              <a:t> </a:t>
            </a:r>
            <a:r>
              <a:rPr lang="en-US" baseline="0" dirty="0" err="1" smtClean="0"/>
              <a:t>Camos</a:t>
            </a:r>
            <a:r>
              <a:rPr lang="en-US" baseline="0" dirty="0" smtClean="0"/>
              <a:t>, and colleagues have repeatedly demonstrated this linear function using a variety of distractor tasks. This figure here comes from a meta-analysis of 14 different conditions. What’s important is that this figure shows that the type of distractor task doesn’t affect how much information is retained, rather it is the temporal dynamics of the task that are important.</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61775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61775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a:t>
            </a:r>
            <a:r>
              <a:rPr lang="en-US" dirty="0" smtClean="0"/>
              <a:t> consider the</a:t>
            </a:r>
            <a:r>
              <a:rPr lang="en-US" baseline="0" dirty="0" smtClean="0"/>
              <a:t> dual task paradigm that is commonly used to study WM. You’re typically required to remember a list of some kind, in this case letters, while performing some distracting task, in this case reporting whether a number is odd or even. ((Example))</a:t>
            </a:r>
          </a:p>
          <a:p>
            <a:r>
              <a:rPr lang="en-US" baseline="0" dirty="0" smtClean="0"/>
              <a:t>If we want to predict how much of the list will be recalled at the end, according to TBRS we need to consider how much time was available for maintenance. Now in practice it is often easier to consider how much time was unavailable for maintenance. In this case we can take a set of letters and treat the RT to each letter as a proxy for the distractor’s processing time. If we add up the RTs over a certain period of the task, we can calculate the total processing time.</a:t>
            </a:r>
            <a:endParaRPr lang="en-US" dirty="0"/>
          </a:p>
        </p:txBody>
      </p:sp>
      <p:sp>
        <p:nvSpPr>
          <p:cNvPr id="4" name="Slide Number Placeholder 3"/>
          <p:cNvSpPr>
            <a:spLocks noGrp="1"/>
          </p:cNvSpPr>
          <p:nvPr>
            <p:ph type="sldNum" sz="quarter" idx="10"/>
          </p:nvPr>
        </p:nvSpPr>
        <p:spPr/>
        <p:txBody>
          <a:bodyPr/>
          <a:lstStyle/>
          <a:p>
            <a:fld id="{D38F9253-2951-CB41-B7DB-07EC48F59DBD}" type="slidenum">
              <a:rPr lang="en-US" smtClean="0"/>
              <a:t>11</a:t>
            </a:fld>
            <a:endParaRPr lang="en-US"/>
          </a:p>
        </p:txBody>
      </p:sp>
    </p:spTree>
    <p:extLst>
      <p:ext uri="{BB962C8B-B14F-4D97-AF65-F5344CB8AC3E}">
        <p14:creationId xmlns:p14="http://schemas.microsoft.com/office/powerpoint/2010/main" val="204791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plotting cognitive load on the x-axis</a:t>
            </a:r>
            <a:r>
              <a:rPr lang="en-US" baseline="0" dirty="0" smtClean="0"/>
              <a:t> and mean WM span on the y-axis. The left panel comes from using my artificial CL – remember that is when I prevent the model from being able to use refreshing for a certain amount of time. The right panel comes from using task-induced CL – that is when the model actually completes a distracting task, in this case parity or spatial judgments. The solid line is the model and the dashed line comes from the human regression that I showed you earlier.</a:t>
            </a:r>
          </a:p>
          <a:p>
            <a:r>
              <a:rPr lang="en-US" baseline="0" dirty="0" smtClean="0"/>
              <a:t>The model does a good job of capturing the linear relationship, and the fit is closer for the task-based CL. Notice also that despite increasing the pace of the distractor task, the model does not produce CL above .7 or so. I’ll return to that in a moment.</a:t>
            </a:r>
          </a:p>
        </p:txBody>
      </p:sp>
      <p:sp>
        <p:nvSpPr>
          <p:cNvPr id="4" name="Slide Number Placeholder 3"/>
          <p:cNvSpPr>
            <a:spLocks noGrp="1"/>
          </p:cNvSpPr>
          <p:nvPr>
            <p:ph type="sldNum" sz="quarter" idx="10"/>
          </p:nvPr>
        </p:nvSpPr>
        <p:spPr/>
        <p:txBody>
          <a:bodyPr/>
          <a:lstStyle/>
          <a:p>
            <a:fld id="{9C2054CB-C0A1-8545-BECE-1AA7BBA666CC}"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16639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implement</a:t>
            </a:r>
            <a:r>
              <a:rPr lang="en-US" baseline="0" dirty="0" smtClean="0"/>
              <a:t> articulatory rehearsal by using two parallel loops: the </a:t>
            </a:r>
            <a:r>
              <a:rPr lang="en-US" baseline="0" dirty="0" err="1" smtClean="0"/>
              <a:t>attentional</a:t>
            </a:r>
            <a:r>
              <a:rPr lang="en-US" baseline="0" dirty="0" smtClean="0"/>
              <a:t> refreshing loop I just described actually does the work of boosting each item’s activation, while a second, articulatory or phonological loop, operates on auditory representations. This loop repeatedly pulls words the model recently heard from its aural buffer and then silently repeats it to itself, reloading the loop.</a:t>
            </a:r>
          </a:p>
          <a:p>
            <a:r>
              <a:rPr lang="en-US" baseline="0" dirty="0" smtClean="0"/>
              <a:t>Although both loops may take different amounts of time to cycle, when they line up, as in when they both are ready retrieve or vocalize another item at the same time, the auditory representation is used as the retrieval cue for instead of the just-retrieved memory representation. This allows much weaker items to be retrieved because it avoids having to use the temporal similarity penalty.</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t>19</a:t>
            </a:fld>
            <a:endParaRPr lang="en-US"/>
          </a:p>
        </p:txBody>
      </p:sp>
    </p:spTree>
    <p:extLst>
      <p:ext uri="{BB962C8B-B14F-4D97-AF65-F5344CB8AC3E}">
        <p14:creationId xmlns:p14="http://schemas.microsoft.com/office/powerpoint/2010/main" val="326990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results for the version of the model that uses articulatory rehearsal.</a:t>
            </a:r>
            <a:r>
              <a:rPr lang="en-US" baseline="0" dirty="0" smtClean="0"/>
              <a:t> There are two things to note about these figures. The first is that this version of the model is much more variable. The second is that the effect of CL has been reduced.</a:t>
            </a:r>
          </a:p>
          <a:p>
            <a:r>
              <a:rPr lang="en-US" baseline="0" dirty="0" smtClean="0"/>
              <a:t>Another interesting feature of these results is that in the task-based CL condition, the model again refuses to produce CL greater than 0.7. If I color code these figures by the pace of the distractor task</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9C2054CB-C0A1-8545-BECE-1AA7BBA666CC}"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42884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17DE8411-0499-E74A-8051-42F189920CE3}" type="datetimeFigureOut">
              <a:rPr lang="en-US" smtClean="0"/>
              <a:t>7/20/18</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AD1FB1B-F962-FA45-92BF-C2991D77A1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E8411-0499-E74A-8051-42F189920CE3}"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FB1B-F962-FA45-92BF-C2991D77A1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17DE8411-0499-E74A-8051-42F189920CE3}" type="datetimeFigureOut">
              <a:rPr lang="en-US" smtClean="0"/>
              <a:t>7/20/18</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1AD1FB1B-F962-FA45-92BF-C2991D77A1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712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14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5417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95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430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6454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228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7685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840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3307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099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477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5453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8054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446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9743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629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7588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8676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31539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888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0492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1391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7889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077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1817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3219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181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54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3609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6710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3393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4290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0785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867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DE8411-0499-E74A-8051-42F189920CE3}"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FB1B-F962-FA45-92BF-C2991D77A1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7883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1281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9332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3667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4592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4179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195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4662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9225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218164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DE8411-0499-E74A-8051-42F189920CE3}" type="datetimeFigureOut">
              <a:rPr lang="en-US" smtClean="0"/>
              <a:t>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1FB1B-F962-FA45-92BF-C2991D77A1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4234495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635694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E8411-0499-E74A-8051-42F189920CE3}"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1802672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E8411-0499-E74A-8051-42F189920CE3}" type="datetimeFigureOut">
              <a:rPr lang="en-US" smtClean="0"/>
              <a:t>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3136947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E8411-0499-E74A-8051-42F189920CE3}" type="datetimeFigureOut">
              <a:rPr lang="en-US" smtClean="0"/>
              <a:t>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2656248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8411-0499-E74A-8051-42F189920CE3}" type="datetimeFigureOut">
              <a:rPr lang="en-US" smtClean="0"/>
              <a:t>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1629909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E8411-0499-E74A-8051-42F189920CE3}"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4083234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E8411-0499-E74A-8051-42F189920CE3}"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3777422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580715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E8411-0499-E74A-8051-42F189920CE3}"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1FB1B-F962-FA45-92BF-C2991D77A1F9}" type="slidenum">
              <a:rPr lang="en-US" smtClean="0"/>
              <a:t>‹#›</a:t>
            </a:fld>
            <a:endParaRPr lang="en-US"/>
          </a:p>
        </p:txBody>
      </p:sp>
    </p:spTree>
    <p:extLst>
      <p:ext uri="{BB962C8B-B14F-4D97-AF65-F5344CB8AC3E}">
        <p14:creationId xmlns:p14="http://schemas.microsoft.com/office/powerpoint/2010/main" val="131248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DE8411-0499-E74A-8051-42F189920CE3}" type="datetimeFigureOut">
              <a:rPr lang="en-US" smtClean="0"/>
              <a:t>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1FB1B-F962-FA45-92BF-C2991D77A1F9}"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17DE8411-0499-E74A-8051-42F189920CE3}" type="datetimeFigureOut">
              <a:rPr lang="en-US" smtClean="0"/>
              <a:t>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1FB1B-F962-FA45-92BF-C2991D77A1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17DE8411-0499-E74A-8051-42F189920CE3}" type="datetimeFigureOut">
              <a:rPr lang="en-US" smtClean="0"/>
              <a:t>7/20/18</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AD1FB1B-F962-FA45-92BF-C2991D77A1F9}"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17DE8411-0499-E74A-8051-42F189920CE3}" type="datetimeFigureOut">
              <a:rPr lang="en-US" smtClean="0"/>
              <a:t>7/20/18</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1AD1FB1B-F962-FA45-92BF-C2991D77A1F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79658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40287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892953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3B93B-5700-8246-9BF2-BCC31F0FB261}" type="datetimeFigureOut">
              <a:rPr lang="en-US" smtClean="0">
                <a:solidFill>
                  <a:prstClr val="black">
                    <a:tint val="75000"/>
                  </a:prstClr>
                </a:solidFill>
                <a:latin typeface="Calibri"/>
              </a:rPr>
              <a:pPr/>
              <a:t>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179C7-ECD7-8448-916B-010B8503921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004093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E8411-0499-E74A-8051-42F189920CE3}" type="datetimeFigureOut">
              <a:rPr lang="en-US" smtClean="0"/>
              <a:t>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1FB1B-F962-FA45-92BF-C2991D77A1F9}" type="slidenum">
              <a:rPr lang="en-US" smtClean="0"/>
              <a:t>‹#›</a:t>
            </a:fld>
            <a:endParaRPr lang="en-US"/>
          </a:p>
        </p:txBody>
      </p:sp>
    </p:spTree>
    <p:extLst>
      <p:ext uri="{BB962C8B-B14F-4D97-AF65-F5344CB8AC3E}">
        <p14:creationId xmlns:p14="http://schemas.microsoft.com/office/powerpoint/2010/main" val="26829695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9.pn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5.png"/><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olaid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95732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TBRS </a:t>
            </a:r>
            <a:r>
              <a:rPr lang="en-US" sz="4000" dirty="0" smtClean="0"/>
              <a:t>and</a:t>
            </a:r>
            <a:r>
              <a:rPr lang="en-US" dirty="0" smtClean="0"/>
              <a:t> ACT-R </a:t>
            </a:r>
            <a:br>
              <a:rPr lang="en-US" dirty="0" smtClean="0"/>
            </a:br>
            <a:r>
              <a:rPr lang="en-US" sz="4000" dirty="0" smtClean="0"/>
              <a:t>are</a:t>
            </a:r>
            <a:r>
              <a:rPr lang="en-US" dirty="0" smtClean="0"/>
              <a:t> c</a:t>
            </a:r>
            <a:r>
              <a:rPr lang="en-US" sz="4000" dirty="0" smtClean="0"/>
              <a:t>ompatible</a:t>
            </a:r>
            <a:endParaRPr lang="en-US" sz="4000" dirty="0"/>
          </a:p>
        </p:txBody>
      </p:sp>
      <p:sp>
        <p:nvSpPr>
          <p:cNvPr id="22" name="Content Placeholder 2"/>
          <p:cNvSpPr>
            <a:spLocks noGrp="1"/>
          </p:cNvSpPr>
          <p:nvPr>
            <p:ph idx="1"/>
          </p:nvPr>
        </p:nvSpPr>
        <p:spPr>
          <a:xfrm>
            <a:off x="685800" y="2089766"/>
            <a:ext cx="3886200" cy="4036398"/>
          </a:xfrm>
        </p:spPr>
        <p:txBody>
          <a:bodyPr/>
          <a:lstStyle/>
          <a:p>
            <a:r>
              <a:rPr lang="en-US" dirty="0" smtClean="0"/>
              <a:t>Maintenance and processing both require attention</a:t>
            </a:r>
          </a:p>
          <a:p>
            <a:r>
              <a:rPr lang="en-US" dirty="0" smtClean="0"/>
              <a:t>Central bottleneck</a:t>
            </a:r>
          </a:p>
          <a:p>
            <a:r>
              <a:rPr lang="en-US" dirty="0" smtClean="0"/>
              <a:t>Temporal decay</a:t>
            </a:r>
          </a:p>
          <a:p>
            <a:r>
              <a:rPr lang="en-US" dirty="0" smtClean="0"/>
              <a:t>Rapid switching between maintenance and processing</a:t>
            </a:r>
            <a:endParaRPr lang="en-US" dirty="0"/>
          </a:p>
        </p:txBody>
      </p:sp>
      <p:sp>
        <p:nvSpPr>
          <p:cNvPr id="23" name="Content Placeholder 2"/>
          <p:cNvSpPr txBox="1">
            <a:spLocks/>
          </p:cNvSpPr>
          <p:nvPr/>
        </p:nvSpPr>
        <p:spPr>
          <a:xfrm>
            <a:off x="4572000" y="2089785"/>
            <a:ext cx="3886200" cy="4036695"/>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en-US" dirty="0" smtClean="0"/>
              <a:t>Limited capacity buffers</a:t>
            </a:r>
          </a:p>
          <a:p>
            <a:r>
              <a:rPr lang="en-US" dirty="0" smtClean="0"/>
              <a:t>Only one production may fire at a time</a:t>
            </a:r>
          </a:p>
          <a:p>
            <a:r>
              <a:rPr lang="en-US" dirty="0" smtClean="0"/>
              <a:t>Power law learning and forgetting (base-level learning)</a:t>
            </a:r>
          </a:p>
          <a:p>
            <a:r>
              <a:rPr lang="en-US" dirty="0" smtClean="0"/>
              <a:t>Utility and production rule conditions to establish relative priority</a:t>
            </a:r>
            <a:endParaRPr lang="en-US" dirty="0"/>
          </a:p>
        </p:txBody>
      </p:sp>
      <p:sp>
        <p:nvSpPr>
          <p:cNvPr id="25" name="TextBox 24"/>
          <p:cNvSpPr txBox="1"/>
          <p:nvPr/>
        </p:nvSpPr>
        <p:spPr>
          <a:xfrm>
            <a:off x="457200" y="1628120"/>
            <a:ext cx="4114800" cy="461665"/>
          </a:xfrm>
          <a:prstGeom prst="rect">
            <a:avLst/>
          </a:prstGeom>
          <a:noFill/>
        </p:spPr>
        <p:txBody>
          <a:bodyPr wrap="square" rtlCol="0">
            <a:spAutoFit/>
          </a:bodyPr>
          <a:lstStyle/>
          <a:p>
            <a:pPr algn="ctr"/>
            <a:r>
              <a:rPr lang="en-US" sz="2400" b="1" u="sng" dirty="0" smtClean="0">
                <a:solidFill>
                  <a:schemeClr val="accent1"/>
                </a:solidFill>
              </a:rPr>
              <a:t>TBRS</a:t>
            </a:r>
            <a:endParaRPr lang="en-US" sz="2400" b="1" u="sng" dirty="0">
              <a:solidFill>
                <a:schemeClr val="accent1"/>
              </a:solidFill>
            </a:endParaRPr>
          </a:p>
        </p:txBody>
      </p:sp>
      <p:sp>
        <p:nvSpPr>
          <p:cNvPr id="26" name="TextBox 25"/>
          <p:cNvSpPr txBox="1"/>
          <p:nvPr/>
        </p:nvSpPr>
        <p:spPr>
          <a:xfrm>
            <a:off x="4572000" y="1628120"/>
            <a:ext cx="4114800" cy="461665"/>
          </a:xfrm>
          <a:prstGeom prst="rect">
            <a:avLst/>
          </a:prstGeom>
          <a:noFill/>
        </p:spPr>
        <p:txBody>
          <a:bodyPr wrap="square" rtlCol="0">
            <a:spAutoFit/>
          </a:bodyPr>
          <a:lstStyle/>
          <a:p>
            <a:pPr algn="ctr"/>
            <a:r>
              <a:rPr lang="en-US" sz="2400" b="1" u="sng" dirty="0" smtClean="0">
                <a:solidFill>
                  <a:schemeClr val="accent1"/>
                </a:solidFill>
              </a:rPr>
              <a:t>ACT-R</a:t>
            </a:r>
            <a:endParaRPr lang="en-US" sz="2400" b="1" u="sng" dirty="0">
              <a:solidFill>
                <a:schemeClr val="accent1"/>
              </a:solidFill>
            </a:endParaRPr>
          </a:p>
        </p:txBody>
      </p:sp>
    </p:spTree>
    <p:extLst>
      <p:ext uri="{BB962C8B-B14F-4D97-AF65-F5344CB8AC3E}">
        <p14:creationId xmlns:p14="http://schemas.microsoft.com/office/powerpoint/2010/main" val="3969276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sz="4000" dirty="0" smtClean="0"/>
              <a:t>ual</a:t>
            </a:r>
            <a:r>
              <a:rPr lang="en-US" dirty="0" smtClean="0"/>
              <a:t> T</a:t>
            </a:r>
            <a:r>
              <a:rPr lang="en-US" sz="4000" dirty="0" smtClean="0"/>
              <a:t>ask</a:t>
            </a:r>
            <a:r>
              <a:rPr lang="en-US" dirty="0" smtClean="0"/>
              <a:t> P</a:t>
            </a:r>
            <a:r>
              <a:rPr lang="en-US" sz="4000" dirty="0" smtClean="0"/>
              <a:t>aradigm</a:t>
            </a:r>
            <a:endParaRPr lang="en-US" sz="4000" dirty="0"/>
          </a:p>
        </p:txBody>
      </p:sp>
      <p:sp>
        <p:nvSpPr>
          <p:cNvPr id="3" name="Text Placeholder 2"/>
          <p:cNvSpPr>
            <a:spLocks noGrp="1"/>
          </p:cNvSpPr>
          <p:nvPr>
            <p:ph type="body" idx="1"/>
          </p:nvPr>
        </p:nvSpPr>
        <p:spPr>
          <a:xfrm>
            <a:off x="779462" y="1522757"/>
            <a:ext cx="3717925" cy="639762"/>
          </a:xfrm>
        </p:spPr>
        <p:txBody>
          <a:bodyPr/>
          <a:lstStyle/>
          <a:p>
            <a:pPr algn="l"/>
            <a:r>
              <a:rPr lang="en-US" dirty="0" smtClean="0">
                <a:solidFill>
                  <a:schemeClr val="accent1">
                    <a:lumMod val="75000"/>
                  </a:schemeClr>
                </a:solidFill>
              </a:rPr>
              <a:t>Maintenance</a:t>
            </a:r>
            <a:endParaRPr lang="en-US" dirty="0">
              <a:solidFill>
                <a:schemeClr val="accent1">
                  <a:lumMod val="75000"/>
                </a:schemeClr>
              </a:solidFill>
            </a:endParaRPr>
          </a:p>
        </p:txBody>
      </p:sp>
      <p:sp>
        <p:nvSpPr>
          <p:cNvPr id="4" name="Content Placeholder 3"/>
          <p:cNvSpPr>
            <a:spLocks noGrp="1"/>
          </p:cNvSpPr>
          <p:nvPr>
            <p:ph sz="half" idx="2"/>
          </p:nvPr>
        </p:nvSpPr>
        <p:spPr>
          <a:xfrm>
            <a:off x="779463" y="2172981"/>
            <a:ext cx="3566160" cy="3732585"/>
          </a:xfrm>
        </p:spPr>
        <p:txBody>
          <a:bodyPr/>
          <a:lstStyle/>
          <a:p>
            <a:r>
              <a:rPr lang="en-US" dirty="0" smtClean="0"/>
              <a:t>Episodic encoding</a:t>
            </a:r>
          </a:p>
          <a:p>
            <a:r>
              <a:rPr lang="en-US" dirty="0" err="1" smtClean="0"/>
              <a:t>Attentional</a:t>
            </a:r>
            <a:r>
              <a:rPr lang="en-US" dirty="0" smtClean="0"/>
              <a:t> refreshing</a:t>
            </a:r>
          </a:p>
          <a:p>
            <a:r>
              <a:rPr lang="en-US" dirty="0" smtClean="0"/>
              <a:t>Articulatory rehearsal</a:t>
            </a:r>
            <a:endParaRPr lang="en-US" dirty="0"/>
          </a:p>
        </p:txBody>
      </p:sp>
      <p:sp>
        <p:nvSpPr>
          <p:cNvPr id="5" name="Text Placeholder 4"/>
          <p:cNvSpPr>
            <a:spLocks noGrp="1"/>
          </p:cNvSpPr>
          <p:nvPr>
            <p:ph type="body" sz="quarter" idx="3"/>
          </p:nvPr>
        </p:nvSpPr>
        <p:spPr>
          <a:xfrm>
            <a:off x="4645025" y="1528258"/>
            <a:ext cx="3946525" cy="639762"/>
          </a:xfrm>
        </p:spPr>
        <p:txBody>
          <a:bodyPr/>
          <a:lstStyle/>
          <a:p>
            <a:pPr algn="l"/>
            <a:r>
              <a:rPr lang="en-US" dirty="0" smtClean="0">
                <a:solidFill>
                  <a:srgbClr val="0B64DA"/>
                </a:solidFill>
              </a:rPr>
              <a:t>Processing</a:t>
            </a:r>
            <a:endParaRPr lang="en-US" dirty="0">
              <a:solidFill>
                <a:srgbClr val="0B64DA"/>
              </a:solidFill>
            </a:endParaRPr>
          </a:p>
        </p:txBody>
      </p:sp>
      <p:sp>
        <p:nvSpPr>
          <p:cNvPr id="6" name="Content Placeholder 5"/>
          <p:cNvSpPr>
            <a:spLocks noGrp="1"/>
          </p:cNvSpPr>
          <p:nvPr>
            <p:ph sz="quarter" idx="4"/>
          </p:nvPr>
        </p:nvSpPr>
        <p:spPr>
          <a:xfrm>
            <a:off x="4645025" y="2174875"/>
            <a:ext cx="4281805" cy="3596185"/>
          </a:xfrm>
        </p:spPr>
        <p:txBody>
          <a:bodyPr/>
          <a:lstStyle/>
          <a:p>
            <a:r>
              <a:rPr lang="en-US" dirty="0" smtClean="0"/>
              <a:t>Attend to distractors</a:t>
            </a:r>
          </a:p>
          <a:p>
            <a:r>
              <a:rPr lang="en-US" dirty="0" smtClean="0"/>
              <a:t>Retrieve necessary knowledge</a:t>
            </a:r>
          </a:p>
          <a:p>
            <a:r>
              <a:rPr lang="en-US" dirty="0" smtClean="0"/>
              <a:t>Choose response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80706645"/>
              </p:ext>
            </p:extLst>
          </p:nvPr>
        </p:nvGraphicFramePr>
        <p:xfrm>
          <a:off x="549270" y="4424044"/>
          <a:ext cx="8042280" cy="1747096"/>
        </p:xfrm>
        <a:graphic>
          <a:graphicData uri="http://schemas.openxmlformats.org/drawingml/2006/table">
            <a:tbl>
              <a:tblPr firstRow="1" bandRow="1">
                <a:tableStyleId>{5940675A-B579-460E-94D1-54222C63F5DA}</a:tableStyleId>
              </a:tblPr>
              <a:tblGrid>
                <a:gridCol w="804228"/>
                <a:gridCol w="804228"/>
                <a:gridCol w="804228"/>
                <a:gridCol w="804228"/>
                <a:gridCol w="804228"/>
                <a:gridCol w="804228"/>
                <a:gridCol w="804228"/>
                <a:gridCol w="804228"/>
                <a:gridCol w="804228"/>
                <a:gridCol w="804228"/>
              </a:tblGrid>
              <a:tr h="759778">
                <a:tc>
                  <a:txBody>
                    <a:bodyPr/>
                    <a:lstStyle/>
                    <a:p>
                      <a:pPr algn="ctr"/>
                      <a:r>
                        <a:rPr lang="en-US" sz="3600" dirty="0" smtClean="0"/>
                        <a:t>W</a:t>
                      </a:r>
                      <a:endParaRPr lang="en-US" sz="3600" dirty="0"/>
                    </a:p>
                  </a:txBody>
                  <a:tcPr>
                    <a:solidFill>
                      <a:schemeClr val="accent1">
                        <a:lumMod val="60000"/>
                        <a:lumOff val="40000"/>
                      </a:schemeClr>
                    </a:solidFill>
                  </a:tcPr>
                </a:tc>
                <a:tc>
                  <a:txBody>
                    <a:bodyPr/>
                    <a:lstStyle/>
                    <a:p>
                      <a:pPr algn="ctr"/>
                      <a:r>
                        <a:rPr lang="en-US" sz="3600" dirty="0" smtClean="0"/>
                        <a:t>7</a:t>
                      </a:r>
                      <a:endParaRPr lang="en-US" sz="3600" dirty="0"/>
                    </a:p>
                  </a:txBody>
                  <a:tcPr>
                    <a:solidFill>
                      <a:srgbClr val="66AAE1"/>
                    </a:solidFill>
                  </a:tcPr>
                </a:tc>
                <a:tc>
                  <a:txBody>
                    <a:bodyPr/>
                    <a:lstStyle/>
                    <a:p>
                      <a:pPr algn="ctr"/>
                      <a:r>
                        <a:rPr lang="en-US" sz="3600" dirty="0" smtClean="0"/>
                        <a:t>9</a:t>
                      </a:r>
                      <a:endParaRPr lang="en-US" sz="3600" dirty="0"/>
                    </a:p>
                  </a:txBody>
                  <a:tcPr>
                    <a:solidFill>
                      <a:srgbClr val="66AAE1"/>
                    </a:solidFill>
                  </a:tcPr>
                </a:tc>
                <a:tc>
                  <a:txBody>
                    <a:bodyPr/>
                    <a:lstStyle/>
                    <a:p>
                      <a:pPr algn="ctr"/>
                      <a:r>
                        <a:rPr lang="en-US" sz="3600" dirty="0" smtClean="0"/>
                        <a:t>6</a:t>
                      </a:r>
                      <a:endParaRPr lang="en-US" sz="3600" dirty="0"/>
                    </a:p>
                  </a:txBody>
                  <a:tcPr>
                    <a:solidFill>
                      <a:srgbClr val="66AAE1"/>
                    </a:solidFill>
                  </a:tcPr>
                </a:tc>
                <a:tc>
                  <a:txBody>
                    <a:bodyPr/>
                    <a:lstStyle/>
                    <a:p>
                      <a:pPr algn="ctr"/>
                      <a:r>
                        <a:rPr lang="en-US" sz="3600" dirty="0" smtClean="0"/>
                        <a:t>6</a:t>
                      </a:r>
                      <a:endParaRPr lang="en-US" sz="3600" dirty="0"/>
                    </a:p>
                  </a:txBody>
                  <a:tcPr>
                    <a:solidFill>
                      <a:srgbClr val="66AAE1"/>
                    </a:solidFill>
                  </a:tcPr>
                </a:tc>
                <a:tc>
                  <a:txBody>
                    <a:bodyPr/>
                    <a:lstStyle/>
                    <a:p>
                      <a:pPr algn="ctr"/>
                      <a:r>
                        <a:rPr lang="en-US" sz="3600" dirty="0" smtClean="0"/>
                        <a:t>N</a:t>
                      </a:r>
                      <a:endParaRPr lang="en-US" sz="3600" dirty="0"/>
                    </a:p>
                  </a:txBody>
                  <a:tcPr>
                    <a:solidFill>
                      <a:srgbClr val="D27474"/>
                    </a:solidFill>
                  </a:tcPr>
                </a:tc>
                <a:tc>
                  <a:txBody>
                    <a:bodyPr/>
                    <a:lstStyle/>
                    <a:p>
                      <a:pPr algn="ctr"/>
                      <a:r>
                        <a:rPr lang="en-US" sz="3600" dirty="0" smtClean="0"/>
                        <a:t>8</a:t>
                      </a:r>
                      <a:endParaRPr lang="en-US" sz="3600" dirty="0"/>
                    </a:p>
                  </a:txBody>
                  <a:tcPr>
                    <a:solidFill>
                      <a:srgbClr val="66AAE1"/>
                    </a:solidFill>
                  </a:tcPr>
                </a:tc>
                <a:tc>
                  <a:txBody>
                    <a:bodyPr/>
                    <a:lstStyle/>
                    <a:p>
                      <a:pPr algn="ctr"/>
                      <a:r>
                        <a:rPr lang="en-US" sz="3600" dirty="0" smtClean="0"/>
                        <a:t>2</a:t>
                      </a:r>
                      <a:endParaRPr lang="en-US" sz="3600" dirty="0"/>
                    </a:p>
                  </a:txBody>
                  <a:tcPr>
                    <a:solidFill>
                      <a:srgbClr val="66AAE1"/>
                    </a:solidFill>
                  </a:tcPr>
                </a:tc>
                <a:tc>
                  <a:txBody>
                    <a:bodyPr/>
                    <a:lstStyle/>
                    <a:p>
                      <a:pPr algn="ctr"/>
                      <a:r>
                        <a:rPr lang="en-US" sz="3600" dirty="0" smtClean="0"/>
                        <a:t>2</a:t>
                      </a:r>
                      <a:endParaRPr lang="en-US" sz="3600" dirty="0"/>
                    </a:p>
                  </a:txBody>
                  <a:tcPr>
                    <a:solidFill>
                      <a:srgbClr val="66AAE1"/>
                    </a:solidFill>
                  </a:tcPr>
                </a:tc>
                <a:tc>
                  <a:txBody>
                    <a:bodyPr/>
                    <a:lstStyle/>
                    <a:p>
                      <a:pPr algn="ctr"/>
                      <a:r>
                        <a:rPr lang="en-US" sz="3600" dirty="0" smtClean="0"/>
                        <a:t>7</a:t>
                      </a:r>
                      <a:endParaRPr lang="en-US" sz="3600" dirty="0"/>
                    </a:p>
                  </a:txBody>
                  <a:tcPr>
                    <a:solidFill>
                      <a:srgbClr val="66AAE1"/>
                    </a:solidFill>
                  </a:tcPr>
                </a:tc>
              </a:tr>
              <a:tr h="227540">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endParaRPr 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r>
              <a:tr h="759778">
                <a:tc>
                  <a:txBody>
                    <a:bodyPr/>
                    <a:lstStyle/>
                    <a:p>
                      <a:pPr algn="ctr"/>
                      <a:r>
                        <a:rPr lang="en-US" sz="3600" dirty="0" smtClean="0"/>
                        <a:t>S</a:t>
                      </a:r>
                      <a:endParaRPr lang="en-US" sz="3600" dirty="0"/>
                    </a:p>
                  </a:txBody>
                  <a:tcPr>
                    <a:solidFill>
                      <a:srgbClr val="D27474"/>
                    </a:solidFill>
                  </a:tcPr>
                </a:tc>
                <a:tc>
                  <a:txBody>
                    <a:bodyPr/>
                    <a:lstStyle/>
                    <a:p>
                      <a:pPr algn="ctr"/>
                      <a:r>
                        <a:rPr lang="en-US" sz="3600" dirty="0" smtClean="0"/>
                        <a:t>5</a:t>
                      </a:r>
                      <a:endParaRPr lang="en-US" sz="3600" dirty="0"/>
                    </a:p>
                  </a:txBody>
                  <a:tcPr>
                    <a:solidFill>
                      <a:srgbClr val="66AAE1"/>
                    </a:solidFill>
                  </a:tcPr>
                </a:tc>
                <a:tc>
                  <a:txBody>
                    <a:bodyPr/>
                    <a:lstStyle/>
                    <a:p>
                      <a:pPr algn="ctr"/>
                      <a:r>
                        <a:rPr lang="en-US" sz="3600" dirty="0" smtClean="0"/>
                        <a:t>6</a:t>
                      </a:r>
                      <a:endParaRPr lang="en-US" sz="3600" dirty="0"/>
                    </a:p>
                  </a:txBody>
                  <a:tcPr>
                    <a:solidFill>
                      <a:srgbClr val="66AAE1"/>
                    </a:solidFill>
                  </a:tcPr>
                </a:tc>
                <a:tc>
                  <a:txBody>
                    <a:bodyPr/>
                    <a:lstStyle/>
                    <a:p>
                      <a:pPr algn="ctr"/>
                      <a:r>
                        <a:rPr lang="en-US" sz="3600" dirty="0" smtClean="0"/>
                        <a:t>2</a:t>
                      </a:r>
                      <a:endParaRPr lang="en-US" sz="3600" dirty="0"/>
                    </a:p>
                  </a:txBody>
                  <a:tcPr>
                    <a:solidFill>
                      <a:srgbClr val="66AAE1"/>
                    </a:solidFill>
                  </a:tcPr>
                </a:tc>
                <a:tc>
                  <a:txBody>
                    <a:bodyPr/>
                    <a:lstStyle/>
                    <a:p>
                      <a:pPr algn="ctr"/>
                      <a:r>
                        <a:rPr lang="en-US" sz="3600" dirty="0" smtClean="0"/>
                        <a:t>7</a:t>
                      </a:r>
                      <a:endParaRPr lang="en-US" sz="3600" dirty="0"/>
                    </a:p>
                  </a:txBody>
                  <a:tcPr>
                    <a:solidFill>
                      <a:srgbClr val="66AAE1"/>
                    </a:solidFill>
                  </a:tcPr>
                </a:tc>
                <a:tc>
                  <a:txBody>
                    <a:bodyPr/>
                    <a:lstStyle/>
                    <a:p>
                      <a:pPr algn="ctr"/>
                      <a:r>
                        <a:rPr lang="en-US" sz="3600" dirty="0" smtClean="0"/>
                        <a:t>L</a:t>
                      </a:r>
                      <a:endParaRPr lang="en-US" sz="3600" dirty="0"/>
                    </a:p>
                  </a:txBody>
                  <a:tcPr>
                    <a:solidFill>
                      <a:srgbClr val="D27474"/>
                    </a:solidFill>
                  </a:tcPr>
                </a:tc>
                <a:tc>
                  <a:txBody>
                    <a:bodyPr/>
                    <a:lstStyle/>
                    <a:p>
                      <a:pPr algn="ctr"/>
                      <a:r>
                        <a:rPr lang="en-US" sz="3600" dirty="0" smtClean="0"/>
                        <a:t>9</a:t>
                      </a:r>
                      <a:endParaRPr lang="en-US" sz="3600" dirty="0"/>
                    </a:p>
                  </a:txBody>
                  <a:tcPr>
                    <a:solidFill>
                      <a:srgbClr val="66AAE1"/>
                    </a:solidFill>
                  </a:tcPr>
                </a:tc>
                <a:tc>
                  <a:txBody>
                    <a:bodyPr/>
                    <a:lstStyle/>
                    <a:p>
                      <a:pPr algn="ctr"/>
                      <a:r>
                        <a:rPr lang="en-US" sz="3600" dirty="0" smtClean="0"/>
                        <a:t>5</a:t>
                      </a:r>
                      <a:endParaRPr lang="en-US" sz="3600" dirty="0"/>
                    </a:p>
                  </a:txBody>
                  <a:tcPr>
                    <a:solidFill>
                      <a:srgbClr val="66AAE1"/>
                    </a:solidFill>
                  </a:tcPr>
                </a:tc>
                <a:tc>
                  <a:txBody>
                    <a:bodyPr/>
                    <a:lstStyle/>
                    <a:p>
                      <a:pPr algn="ctr"/>
                      <a:r>
                        <a:rPr lang="en-US" sz="3600" dirty="0" smtClean="0"/>
                        <a:t>3</a:t>
                      </a:r>
                      <a:endParaRPr lang="en-US" sz="3600" dirty="0"/>
                    </a:p>
                  </a:txBody>
                  <a:tcPr>
                    <a:solidFill>
                      <a:srgbClr val="66AAE1"/>
                    </a:solidFill>
                  </a:tcPr>
                </a:tc>
                <a:tc>
                  <a:txBody>
                    <a:bodyPr/>
                    <a:lstStyle/>
                    <a:p>
                      <a:pPr algn="ctr"/>
                      <a:r>
                        <a:rPr lang="en-US" sz="3600" dirty="0" smtClean="0"/>
                        <a:t>2</a:t>
                      </a:r>
                      <a:endParaRPr lang="en-US" sz="3600" dirty="0"/>
                    </a:p>
                  </a:txBody>
                  <a:tcPr>
                    <a:solidFill>
                      <a:srgbClr val="66AAE1"/>
                    </a:solidFill>
                  </a:tcPr>
                </a:tc>
              </a:tr>
            </a:tbl>
          </a:graphicData>
        </a:graphic>
      </p:graphicFrame>
    </p:spTree>
    <p:extLst>
      <p:ext uri="{BB962C8B-B14F-4D97-AF65-F5344CB8AC3E}">
        <p14:creationId xmlns:p14="http://schemas.microsoft.com/office/powerpoint/2010/main" val="41021708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r>
              <a:rPr lang="en-US" sz="4000" dirty="0" smtClean="0"/>
              <a:t>ask</a:t>
            </a:r>
            <a:r>
              <a:rPr lang="en-US" dirty="0" smtClean="0"/>
              <a:t> e</a:t>
            </a:r>
            <a:r>
              <a:rPr lang="en-US" sz="4000" dirty="0" smtClean="0"/>
              <a:t>xpansion</a:t>
            </a:r>
            <a:endParaRPr lang="en-US" dirty="0"/>
          </a:p>
        </p:txBody>
      </p:sp>
      <p:sp>
        <p:nvSpPr>
          <p:cNvPr id="5" name="TextBox 4"/>
          <p:cNvSpPr txBox="1"/>
          <p:nvPr/>
        </p:nvSpPr>
        <p:spPr>
          <a:xfrm>
            <a:off x="154475" y="6364416"/>
            <a:ext cx="8770688" cy="369332"/>
          </a:xfrm>
          <a:prstGeom prst="rect">
            <a:avLst/>
          </a:prstGeom>
          <a:noFill/>
        </p:spPr>
        <p:txBody>
          <a:bodyPr wrap="square" rtlCol="0">
            <a:spAutoFit/>
          </a:bodyPr>
          <a:lstStyle/>
          <a:p>
            <a:pPr algn="r"/>
            <a:r>
              <a:rPr lang="en-US" dirty="0" err="1" smtClean="0">
                <a:solidFill>
                  <a:srgbClr val="333333"/>
                </a:solidFill>
              </a:rPr>
              <a:t>Barrouillet</a:t>
            </a:r>
            <a:r>
              <a:rPr lang="en-US" dirty="0" smtClean="0">
                <a:solidFill>
                  <a:srgbClr val="333333"/>
                </a:solidFill>
              </a:rPr>
              <a:t>, </a:t>
            </a:r>
            <a:r>
              <a:rPr lang="en-US" dirty="0" err="1" smtClean="0">
                <a:solidFill>
                  <a:srgbClr val="333333"/>
                </a:solidFill>
              </a:rPr>
              <a:t>Bernardin</a:t>
            </a:r>
            <a:r>
              <a:rPr lang="en-US" dirty="0" smtClean="0">
                <a:solidFill>
                  <a:srgbClr val="333333"/>
                </a:solidFill>
              </a:rPr>
              <a:t>, </a:t>
            </a:r>
            <a:r>
              <a:rPr lang="en-US" dirty="0" err="1" smtClean="0">
                <a:solidFill>
                  <a:srgbClr val="333333"/>
                </a:solidFill>
              </a:rPr>
              <a:t>Portrat</a:t>
            </a:r>
            <a:r>
              <a:rPr lang="en-US" dirty="0" smtClean="0">
                <a:solidFill>
                  <a:srgbClr val="333333"/>
                </a:solidFill>
              </a:rPr>
              <a:t>, </a:t>
            </a:r>
            <a:r>
              <a:rPr lang="en-US" dirty="0" err="1" smtClean="0">
                <a:solidFill>
                  <a:srgbClr val="333333"/>
                </a:solidFill>
              </a:rPr>
              <a:t>Vergauwe</a:t>
            </a:r>
            <a:r>
              <a:rPr lang="en-US" dirty="0" smtClean="0">
                <a:solidFill>
                  <a:srgbClr val="333333"/>
                </a:solidFill>
              </a:rPr>
              <a:t> </a:t>
            </a:r>
            <a:r>
              <a:rPr lang="en-US" dirty="0" smtClean="0">
                <a:solidFill>
                  <a:srgbClr val="333333"/>
                </a:solidFill>
              </a:rPr>
              <a:t>&amp; </a:t>
            </a:r>
            <a:r>
              <a:rPr lang="en-US" dirty="0" err="1" smtClean="0">
                <a:solidFill>
                  <a:srgbClr val="333333"/>
                </a:solidFill>
              </a:rPr>
              <a:t>Camos</a:t>
            </a:r>
            <a:r>
              <a:rPr lang="en-US" dirty="0" smtClean="0">
                <a:solidFill>
                  <a:srgbClr val="333333"/>
                </a:solidFill>
              </a:rPr>
              <a:t> (</a:t>
            </a:r>
            <a:r>
              <a:rPr lang="en-US" dirty="0" smtClean="0">
                <a:solidFill>
                  <a:srgbClr val="333333"/>
                </a:solidFill>
              </a:rPr>
              <a:t>2007)</a:t>
            </a:r>
            <a:endParaRPr lang="en-US" dirty="0">
              <a:solidFill>
                <a:srgbClr val="333333"/>
              </a:solidFill>
            </a:endParaRPr>
          </a:p>
        </p:txBody>
      </p:sp>
      <p:pic>
        <p:nvPicPr>
          <p:cNvPr id="6" name="Picture 5" descr="Betal07 Task Expan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732" y="1529640"/>
            <a:ext cx="14153803" cy="4717934"/>
          </a:xfrm>
          <a:prstGeom prst="rect">
            <a:avLst/>
          </a:prstGeom>
        </p:spPr>
      </p:pic>
    </p:spTree>
    <p:extLst>
      <p:ext uri="{BB962C8B-B14F-4D97-AF65-F5344CB8AC3E}">
        <p14:creationId xmlns:p14="http://schemas.microsoft.com/office/powerpoint/2010/main" val="40154551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704" y="1437578"/>
            <a:ext cx="9859219" cy="56201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a:t>
            </a:r>
            <a:r>
              <a:rPr lang="en-US" sz="4000" dirty="0" smtClean="0"/>
              <a:t>HE </a:t>
            </a:r>
            <a:r>
              <a:rPr lang="en-US" dirty="0" smtClean="0"/>
              <a:t>M</a:t>
            </a:r>
            <a:r>
              <a:rPr lang="en-US" sz="4000" dirty="0" smtClean="0"/>
              <a:t>ODEL</a:t>
            </a:r>
            <a:endParaRPr lang="en-US" sz="4000" dirty="0"/>
          </a:p>
        </p:txBody>
      </p:sp>
      <p:pic>
        <p:nvPicPr>
          <p:cNvPr id="5" name="Picture 4" descr="Model Subroutine Diagrams - Global 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1612900"/>
            <a:ext cx="8183880" cy="3617976"/>
          </a:xfrm>
          <a:prstGeom prst="rect">
            <a:avLst/>
          </a:prstGeom>
        </p:spPr>
      </p:pic>
      <p:sp>
        <p:nvSpPr>
          <p:cNvPr id="6" name="TextBox 5"/>
          <p:cNvSpPr txBox="1"/>
          <p:nvPr/>
        </p:nvSpPr>
        <p:spPr>
          <a:xfrm>
            <a:off x="154475" y="6364416"/>
            <a:ext cx="8770688" cy="369332"/>
          </a:xfrm>
          <a:prstGeom prst="rect">
            <a:avLst/>
          </a:prstGeom>
          <a:noFill/>
        </p:spPr>
        <p:txBody>
          <a:bodyPr wrap="square" rtlCol="0">
            <a:spAutoFit/>
          </a:bodyPr>
          <a:lstStyle/>
          <a:p>
            <a:pPr algn="r"/>
            <a:r>
              <a:rPr lang="en-US" dirty="0" smtClean="0">
                <a:solidFill>
                  <a:srgbClr val="333333"/>
                </a:solidFill>
              </a:rPr>
              <a:t>Glavan (2017)</a:t>
            </a:r>
            <a:endParaRPr lang="en-US" dirty="0">
              <a:solidFill>
                <a:srgbClr val="333333"/>
              </a:solidFill>
            </a:endParaRPr>
          </a:p>
        </p:txBody>
      </p:sp>
    </p:spTree>
    <p:extLst>
      <p:ext uri="{BB962C8B-B14F-4D97-AF65-F5344CB8AC3E}">
        <p14:creationId xmlns:p14="http://schemas.microsoft.com/office/powerpoint/2010/main" val="37852059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Parity Condition</a:t>
            </a:r>
            <a:br>
              <a:rPr lang="en-US" dirty="0" smtClean="0"/>
            </a:b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latin typeface="News Gothic MT"/>
              </a:rPr>
              <a:pPr/>
              <a:t>14</a:t>
            </a:fld>
            <a:endParaRPr lang="en-US">
              <a:solidFill>
                <a:prstClr val="white"/>
              </a:solidFill>
              <a:latin typeface="News Gothic MT"/>
            </a:endParaRPr>
          </a:p>
        </p:txBody>
      </p:sp>
      <p:sp>
        <p:nvSpPr>
          <p:cNvPr id="4" name="Rounded Rectangle 3"/>
          <p:cNvSpPr/>
          <p:nvPr/>
        </p:nvSpPr>
        <p:spPr>
          <a:xfrm>
            <a:off x="914400"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4F81BD"/>
                </a:solidFill>
                <a:latin typeface="Calibri"/>
              </a:rPr>
              <a:t>Finish Encoding Number</a:t>
            </a:r>
            <a:endParaRPr lang="en-US" sz="1600" dirty="0">
              <a:solidFill>
                <a:srgbClr val="4F81BD"/>
              </a:solidFill>
              <a:latin typeface="Calibri"/>
            </a:endParaRPr>
          </a:p>
        </p:txBody>
      </p:sp>
      <p:sp>
        <p:nvSpPr>
          <p:cNvPr id="5" name="Rounded Rectangle 4"/>
          <p:cNvSpPr/>
          <p:nvPr/>
        </p:nvSpPr>
        <p:spPr>
          <a:xfrm>
            <a:off x="3696446"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Blind Guess Odd</a:t>
            </a:r>
            <a:endParaRPr lang="en-US" sz="1600" dirty="0">
              <a:solidFill>
                <a:srgbClr val="2C7C9F"/>
              </a:solidFill>
              <a:latin typeface="Calibri"/>
            </a:endParaRPr>
          </a:p>
        </p:txBody>
      </p:sp>
      <p:sp>
        <p:nvSpPr>
          <p:cNvPr id="6" name="Rounded Rectangle 5"/>
          <p:cNvSpPr/>
          <p:nvPr/>
        </p:nvSpPr>
        <p:spPr>
          <a:xfrm>
            <a:off x="6397812"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Blind Guess Even</a:t>
            </a:r>
            <a:endParaRPr lang="en-US" sz="1600" dirty="0">
              <a:solidFill>
                <a:srgbClr val="2C7C9F"/>
              </a:solidFill>
              <a:latin typeface="Calibri"/>
            </a:endParaRPr>
          </a:p>
        </p:txBody>
      </p:sp>
      <p:sp>
        <p:nvSpPr>
          <p:cNvPr id="7" name="Rounded Rectangle 6"/>
          <p:cNvSpPr/>
          <p:nvPr/>
        </p:nvSpPr>
        <p:spPr>
          <a:xfrm>
            <a:off x="914400"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Retrieve Parity</a:t>
            </a:r>
            <a:endParaRPr lang="en-US" sz="1600" dirty="0">
              <a:solidFill>
                <a:srgbClr val="2C7C9F"/>
              </a:solidFill>
              <a:latin typeface="Calibri"/>
            </a:endParaRPr>
          </a:p>
        </p:txBody>
      </p:sp>
      <p:sp>
        <p:nvSpPr>
          <p:cNvPr id="8" name="Rounded Rectangle 7"/>
          <p:cNvSpPr/>
          <p:nvPr/>
        </p:nvSpPr>
        <p:spPr>
          <a:xfrm>
            <a:off x="914400"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Retrieve Response Rule</a:t>
            </a:r>
            <a:endParaRPr lang="en-US" sz="1600" dirty="0">
              <a:solidFill>
                <a:srgbClr val="2C7C9F"/>
              </a:solidFill>
              <a:latin typeface="Calibri"/>
            </a:endParaRPr>
          </a:p>
        </p:txBody>
      </p:sp>
      <p:sp>
        <p:nvSpPr>
          <p:cNvPr id="9" name="Rounded Rectangle 8"/>
          <p:cNvSpPr/>
          <p:nvPr/>
        </p:nvSpPr>
        <p:spPr>
          <a:xfrm>
            <a:off x="457200" y="5649721"/>
            <a:ext cx="27432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Respond According to Response Rule</a:t>
            </a:r>
            <a:endParaRPr lang="en-US" sz="1600" dirty="0">
              <a:solidFill>
                <a:srgbClr val="2C7C9F"/>
              </a:solidFill>
              <a:latin typeface="Calibri"/>
            </a:endParaRPr>
          </a:p>
        </p:txBody>
      </p:sp>
      <p:sp>
        <p:nvSpPr>
          <p:cNvPr id="10" name="Rounded Rectangle 9"/>
          <p:cNvSpPr/>
          <p:nvPr/>
        </p:nvSpPr>
        <p:spPr>
          <a:xfrm>
            <a:off x="3696446"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Guess Odd</a:t>
            </a:r>
            <a:endParaRPr lang="en-US" sz="1600" dirty="0">
              <a:solidFill>
                <a:srgbClr val="2C7C9F"/>
              </a:solidFill>
              <a:latin typeface="Calibri"/>
            </a:endParaRPr>
          </a:p>
        </p:txBody>
      </p:sp>
      <p:sp>
        <p:nvSpPr>
          <p:cNvPr id="11" name="Rounded Rectangle 10"/>
          <p:cNvSpPr/>
          <p:nvPr/>
        </p:nvSpPr>
        <p:spPr>
          <a:xfrm>
            <a:off x="6397812"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Guess Even</a:t>
            </a:r>
            <a:endParaRPr lang="en-US" sz="1600" dirty="0">
              <a:solidFill>
                <a:srgbClr val="2C7C9F"/>
              </a:solidFill>
              <a:latin typeface="Calibri"/>
            </a:endParaRPr>
          </a:p>
        </p:txBody>
      </p:sp>
      <p:sp>
        <p:nvSpPr>
          <p:cNvPr id="12" name="Rounded Rectangle 11"/>
          <p:cNvSpPr/>
          <p:nvPr/>
        </p:nvSpPr>
        <p:spPr>
          <a:xfrm>
            <a:off x="3696446"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Guess Odd</a:t>
            </a:r>
            <a:endParaRPr lang="en-US" sz="1600" dirty="0">
              <a:solidFill>
                <a:srgbClr val="2C7C9F"/>
              </a:solidFill>
              <a:latin typeface="Calibri"/>
            </a:endParaRPr>
          </a:p>
        </p:txBody>
      </p:sp>
      <p:sp>
        <p:nvSpPr>
          <p:cNvPr id="13" name="Rounded Rectangle 12"/>
          <p:cNvSpPr/>
          <p:nvPr/>
        </p:nvSpPr>
        <p:spPr>
          <a:xfrm>
            <a:off x="6397812"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Guess Even</a:t>
            </a:r>
            <a:endParaRPr lang="en-US" sz="1600" dirty="0">
              <a:solidFill>
                <a:srgbClr val="2C7C9F"/>
              </a:solidFill>
              <a:latin typeface="Calibri"/>
            </a:endParaRPr>
          </a:p>
        </p:txBody>
      </p:sp>
      <p:cxnSp>
        <p:nvCxnSpPr>
          <p:cNvPr id="15" name="Straight Arrow Connector 14"/>
          <p:cNvCxnSpPr>
            <a:stCxn id="4" idx="2"/>
            <a:endCxn id="7" idx="0"/>
          </p:cNvCxnSpPr>
          <p:nvPr/>
        </p:nvCxnSpPr>
        <p:spPr>
          <a:xfrm>
            <a:off x="1828800" y="22207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2"/>
            <a:endCxn id="10" idx="0"/>
          </p:cNvCxnSpPr>
          <p:nvPr/>
        </p:nvCxnSpPr>
        <p:spPr>
          <a:xfrm>
            <a:off x="1828800" y="2220721"/>
            <a:ext cx="2782046"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2"/>
            <a:endCxn id="11" idx="0"/>
          </p:cNvCxnSpPr>
          <p:nvPr/>
        </p:nvCxnSpPr>
        <p:spPr>
          <a:xfrm>
            <a:off x="1828800" y="2220721"/>
            <a:ext cx="5483412"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2"/>
            <a:endCxn id="8" idx="0"/>
          </p:cNvCxnSpPr>
          <p:nvPr/>
        </p:nvCxnSpPr>
        <p:spPr>
          <a:xfrm>
            <a:off x="1828800" y="35923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2"/>
          </p:cNvCxnSpPr>
          <p:nvPr/>
        </p:nvCxnSpPr>
        <p:spPr>
          <a:xfrm>
            <a:off x="1828800" y="3592321"/>
            <a:ext cx="2782046"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7" idx="2"/>
          </p:cNvCxnSpPr>
          <p:nvPr/>
        </p:nvCxnSpPr>
        <p:spPr>
          <a:xfrm>
            <a:off x="1828800" y="3592321"/>
            <a:ext cx="5483412"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8" idx="2"/>
            <a:endCxn id="9" idx="0"/>
          </p:cNvCxnSpPr>
          <p:nvPr/>
        </p:nvCxnSpPr>
        <p:spPr>
          <a:xfrm>
            <a:off x="1828800" y="49639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28800" y="1060824"/>
            <a:ext cx="548341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 idx="0"/>
          </p:cNvCxnSpPr>
          <p:nvPr/>
        </p:nvCxnSpPr>
        <p:spPr>
          <a:xfrm>
            <a:off x="1828800"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5" idx="0"/>
          </p:cNvCxnSpPr>
          <p:nvPr/>
        </p:nvCxnSpPr>
        <p:spPr>
          <a:xfrm>
            <a:off x="4570413"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6" idx="0"/>
          </p:cNvCxnSpPr>
          <p:nvPr/>
        </p:nvCxnSpPr>
        <p:spPr>
          <a:xfrm>
            <a:off x="7312212"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9332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Location Condition</a:t>
            </a:r>
            <a:br>
              <a:rPr lang="en-US" dirty="0" smtClean="0"/>
            </a:b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solidFill>
                  <a:prstClr val="white"/>
                </a:solidFill>
                <a:latin typeface="News Gothic MT"/>
              </a:rPr>
              <a:pPr/>
              <a:t>15</a:t>
            </a:fld>
            <a:endParaRPr lang="en-US">
              <a:solidFill>
                <a:prstClr val="white"/>
              </a:solidFill>
              <a:latin typeface="News Gothic MT"/>
            </a:endParaRPr>
          </a:p>
        </p:txBody>
      </p:sp>
      <p:sp>
        <p:nvSpPr>
          <p:cNvPr id="4" name="Rounded Rectangle 3"/>
          <p:cNvSpPr/>
          <p:nvPr/>
        </p:nvSpPr>
        <p:spPr>
          <a:xfrm>
            <a:off x="457200"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4F81BD"/>
                </a:solidFill>
                <a:latin typeface="Calibri"/>
              </a:rPr>
              <a:t>Finish Encoding Number</a:t>
            </a:r>
            <a:endParaRPr lang="en-US" sz="1600" dirty="0">
              <a:solidFill>
                <a:srgbClr val="4F81BD"/>
              </a:solidFill>
              <a:latin typeface="Calibri"/>
            </a:endParaRPr>
          </a:p>
        </p:txBody>
      </p:sp>
      <p:sp>
        <p:nvSpPr>
          <p:cNvPr id="5" name="Rounded Rectangle 4"/>
          <p:cNvSpPr/>
          <p:nvPr/>
        </p:nvSpPr>
        <p:spPr>
          <a:xfrm>
            <a:off x="4526468"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Blind Guess Odd</a:t>
            </a:r>
            <a:endParaRPr lang="en-US" sz="1600" dirty="0">
              <a:solidFill>
                <a:srgbClr val="2C7C9F"/>
              </a:solidFill>
              <a:latin typeface="Calibri"/>
            </a:endParaRPr>
          </a:p>
        </p:txBody>
      </p:sp>
      <p:sp>
        <p:nvSpPr>
          <p:cNvPr id="6" name="Rounded Rectangle 5"/>
          <p:cNvSpPr/>
          <p:nvPr/>
        </p:nvSpPr>
        <p:spPr>
          <a:xfrm>
            <a:off x="6855012" y="15349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Blind Guess Even</a:t>
            </a:r>
            <a:endParaRPr lang="en-US" sz="1600" dirty="0">
              <a:solidFill>
                <a:srgbClr val="2C7C9F"/>
              </a:solidFill>
              <a:latin typeface="Calibri"/>
            </a:endParaRPr>
          </a:p>
        </p:txBody>
      </p:sp>
      <p:sp>
        <p:nvSpPr>
          <p:cNvPr id="8" name="Rounded Rectangle 7"/>
          <p:cNvSpPr/>
          <p:nvPr/>
        </p:nvSpPr>
        <p:spPr>
          <a:xfrm>
            <a:off x="1892503" y="42781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Retrieve Response Rule</a:t>
            </a:r>
            <a:endParaRPr lang="en-US" sz="1600" dirty="0">
              <a:solidFill>
                <a:srgbClr val="2C7C9F"/>
              </a:solidFill>
              <a:latin typeface="Calibri"/>
            </a:endParaRPr>
          </a:p>
        </p:txBody>
      </p:sp>
      <p:sp>
        <p:nvSpPr>
          <p:cNvPr id="9" name="Rounded Rectangle 8"/>
          <p:cNvSpPr/>
          <p:nvPr/>
        </p:nvSpPr>
        <p:spPr>
          <a:xfrm>
            <a:off x="1435303" y="5649721"/>
            <a:ext cx="27432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Respond According to Response Rule</a:t>
            </a:r>
            <a:endParaRPr lang="en-US" sz="1600" dirty="0">
              <a:solidFill>
                <a:srgbClr val="2C7C9F"/>
              </a:solidFill>
              <a:latin typeface="Calibri"/>
            </a:endParaRPr>
          </a:p>
        </p:txBody>
      </p:sp>
      <p:sp>
        <p:nvSpPr>
          <p:cNvPr id="10" name="Rounded Rectangle 9"/>
          <p:cNvSpPr/>
          <p:nvPr/>
        </p:nvSpPr>
        <p:spPr>
          <a:xfrm>
            <a:off x="3361433"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Guess Odd</a:t>
            </a:r>
            <a:endParaRPr lang="en-US" sz="1600" dirty="0">
              <a:solidFill>
                <a:srgbClr val="2C7C9F"/>
              </a:solidFill>
              <a:latin typeface="Calibri"/>
            </a:endParaRPr>
          </a:p>
        </p:txBody>
      </p:sp>
      <p:sp>
        <p:nvSpPr>
          <p:cNvPr id="11" name="Rounded Rectangle 10"/>
          <p:cNvSpPr/>
          <p:nvPr/>
        </p:nvSpPr>
        <p:spPr>
          <a:xfrm>
            <a:off x="5678492" y="2906521"/>
            <a:ext cx="1828800" cy="685800"/>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2C7C9F"/>
                </a:solidFill>
                <a:latin typeface="Calibri"/>
              </a:rPr>
              <a:t>Guess Even</a:t>
            </a:r>
            <a:endParaRPr lang="en-US" sz="1600" dirty="0">
              <a:solidFill>
                <a:srgbClr val="2C7C9F"/>
              </a:solidFill>
              <a:latin typeface="Calibri"/>
            </a:endParaRPr>
          </a:p>
        </p:txBody>
      </p:sp>
      <p:cxnSp>
        <p:nvCxnSpPr>
          <p:cNvPr id="17" name="Straight Arrow Connector 16"/>
          <p:cNvCxnSpPr>
            <a:stCxn id="4" idx="2"/>
            <a:endCxn id="10" idx="0"/>
          </p:cNvCxnSpPr>
          <p:nvPr/>
        </p:nvCxnSpPr>
        <p:spPr>
          <a:xfrm>
            <a:off x="1371600" y="2220721"/>
            <a:ext cx="2904233"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4" idx="2"/>
            <a:endCxn id="11" idx="0"/>
          </p:cNvCxnSpPr>
          <p:nvPr/>
        </p:nvCxnSpPr>
        <p:spPr>
          <a:xfrm>
            <a:off x="1371600" y="2220721"/>
            <a:ext cx="5221292"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8" idx="2"/>
            <a:endCxn id="9" idx="0"/>
          </p:cNvCxnSpPr>
          <p:nvPr/>
        </p:nvCxnSpPr>
        <p:spPr>
          <a:xfrm>
            <a:off x="2806903" y="4963921"/>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71600" y="1060824"/>
            <a:ext cx="6397812"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4" idx="0"/>
          </p:cNvCxnSpPr>
          <p:nvPr/>
        </p:nvCxnSpPr>
        <p:spPr>
          <a:xfrm>
            <a:off x="1371600"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5" idx="0"/>
          </p:cNvCxnSpPr>
          <p:nvPr/>
        </p:nvCxnSpPr>
        <p:spPr>
          <a:xfrm>
            <a:off x="5400435"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6" idx="0"/>
          </p:cNvCxnSpPr>
          <p:nvPr/>
        </p:nvCxnSpPr>
        <p:spPr>
          <a:xfrm>
            <a:off x="7769412" y="1060824"/>
            <a:ext cx="0" cy="4740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2"/>
            <a:endCxn id="8" idx="0"/>
          </p:cNvCxnSpPr>
          <p:nvPr/>
        </p:nvCxnSpPr>
        <p:spPr>
          <a:xfrm>
            <a:off x="1371600" y="2220721"/>
            <a:ext cx="1435303" cy="205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0" idx="0"/>
          </p:cNvCxnSpPr>
          <p:nvPr/>
        </p:nvCxnSpPr>
        <p:spPr>
          <a:xfrm>
            <a:off x="4275833" y="1060824"/>
            <a:ext cx="0" cy="18456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1" idx="0"/>
          </p:cNvCxnSpPr>
          <p:nvPr/>
        </p:nvCxnSpPr>
        <p:spPr>
          <a:xfrm>
            <a:off x="6592892" y="1060824"/>
            <a:ext cx="0" cy="18456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8" idx="0"/>
          </p:cNvCxnSpPr>
          <p:nvPr/>
        </p:nvCxnSpPr>
        <p:spPr>
          <a:xfrm>
            <a:off x="2806903" y="1060824"/>
            <a:ext cx="0" cy="321729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3090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704" y="1437578"/>
            <a:ext cx="9859219" cy="56201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a:t>
            </a:r>
            <a:r>
              <a:rPr lang="en-US" sz="4000" dirty="0" smtClean="0"/>
              <a:t>HE </a:t>
            </a:r>
            <a:r>
              <a:rPr lang="en-US" dirty="0" smtClean="0"/>
              <a:t>M</a:t>
            </a:r>
            <a:r>
              <a:rPr lang="en-US" sz="4000" dirty="0" smtClean="0"/>
              <a:t>ODEL</a:t>
            </a:r>
            <a:endParaRPr lang="en-US" sz="4000" dirty="0"/>
          </a:p>
        </p:txBody>
      </p:sp>
      <p:pic>
        <p:nvPicPr>
          <p:cNvPr id="5" name="Picture 4" descr="Model Subroutine Diagrams - Global 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1612900"/>
            <a:ext cx="8183880" cy="3617976"/>
          </a:xfrm>
          <a:prstGeom prst="rect">
            <a:avLst/>
          </a:prstGeom>
        </p:spPr>
      </p:pic>
      <p:sp>
        <p:nvSpPr>
          <p:cNvPr id="6" name="TextBox 5"/>
          <p:cNvSpPr txBox="1"/>
          <p:nvPr/>
        </p:nvSpPr>
        <p:spPr>
          <a:xfrm>
            <a:off x="154475" y="6364416"/>
            <a:ext cx="8770688" cy="369332"/>
          </a:xfrm>
          <a:prstGeom prst="rect">
            <a:avLst/>
          </a:prstGeom>
          <a:noFill/>
        </p:spPr>
        <p:txBody>
          <a:bodyPr wrap="square" rtlCol="0">
            <a:spAutoFit/>
          </a:bodyPr>
          <a:lstStyle/>
          <a:p>
            <a:pPr algn="r"/>
            <a:r>
              <a:rPr lang="en-US" dirty="0" smtClean="0">
                <a:solidFill>
                  <a:srgbClr val="333333"/>
                </a:solidFill>
              </a:rPr>
              <a:t>Glavan (2017)</a:t>
            </a:r>
            <a:endParaRPr lang="en-US" dirty="0">
              <a:solidFill>
                <a:srgbClr val="333333"/>
              </a:solidFill>
            </a:endParaRPr>
          </a:p>
        </p:txBody>
      </p:sp>
    </p:spTree>
    <p:extLst>
      <p:ext uri="{BB962C8B-B14F-4D97-AF65-F5344CB8AC3E}">
        <p14:creationId xmlns:p14="http://schemas.microsoft.com/office/powerpoint/2010/main" val="40958399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a:t>
            </a:r>
            <a:r>
              <a:rPr lang="en-US" sz="4000" dirty="0" err="1" smtClean="0"/>
              <a:t>ttentional</a:t>
            </a:r>
            <a:r>
              <a:rPr lang="en-US" sz="4000" dirty="0" smtClean="0"/>
              <a:t> </a:t>
            </a:r>
            <a:r>
              <a:rPr lang="en-US" dirty="0" smtClean="0"/>
              <a:t>r</a:t>
            </a:r>
            <a:r>
              <a:rPr lang="en-US" sz="4000" dirty="0" smtClean="0"/>
              <a:t>efreshing</a:t>
            </a:r>
            <a:endParaRPr lang="en-US" dirty="0"/>
          </a:p>
        </p:txBody>
      </p:sp>
      <p:sp>
        <p:nvSpPr>
          <p:cNvPr id="4" name="Round Single Corner Rectangle 3"/>
          <p:cNvSpPr/>
          <p:nvPr/>
        </p:nvSpPr>
        <p:spPr>
          <a:xfrm>
            <a:off x="409575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solidFill>
              </a:rPr>
              <a:t>C</a:t>
            </a:r>
            <a:endParaRPr lang="en-US" sz="4800" dirty="0">
              <a:solidFill>
                <a:schemeClr val="tx1"/>
              </a:solidFill>
            </a:endParaRPr>
          </a:p>
        </p:txBody>
      </p:sp>
      <p:sp>
        <p:nvSpPr>
          <p:cNvPr id="5" name="Round Single Corner Rectangle 4"/>
          <p:cNvSpPr/>
          <p:nvPr/>
        </p:nvSpPr>
        <p:spPr>
          <a:xfrm>
            <a:off x="549275"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rPr>
              <a:t>A</a:t>
            </a:r>
          </a:p>
        </p:txBody>
      </p:sp>
      <p:sp>
        <p:nvSpPr>
          <p:cNvPr id="6" name="Round Single Corner Rectangle 5"/>
          <p:cNvSpPr/>
          <p:nvPr/>
        </p:nvSpPr>
        <p:spPr>
          <a:xfrm>
            <a:off x="763905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solidFill>
              </a:rPr>
              <a:t>E</a:t>
            </a:r>
            <a:endParaRPr lang="en-US" sz="4800" dirty="0">
              <a:solidFill>
                <a:schemeClr val="tx1"/>
              </a:solidFill>
            </a:endParaRPr>
          </a:p>
        </p:txBody>
      </p:sp>
      <p:sp>
        <p:nvSpPr>
          <p:cNvPr id="7" name="Round Single Corner Rectangle 6"/>
          <p:cNvSpPr/>
          <p:nvPr/>
        </p:nvSpPr>
        <p:spPr>
          <a:xfrm>
            <a:off x="231140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rPr>
              <a:t>B</a:t>
            </a:r>
          </a:p>
        </p:txBody>
      </p:sp>
      <p:sp>
        <p:nvSpPr>
          <p:cNvPr id="8" name="Round Single Corner Rectangle 7"/>
          <p:cNvSpPr/>
          <p:nvPr/>
        </p:nvSpPr>
        <p:spPr>
          <a:xfrm>
            <a:off x="5930901" y="3841750"/>
            <a:ext cx="952500" cy="968375"/>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solidFill>
              </a:rPr>
              <a:t>D</a:t>
            </a:r>
            <a:endParaRPr lang="en-US" sz="4800" dirty="0">
              <a:solidFill>
                <a:schemeClr val="tx1"/>
              </a:solidFill>
            </a:endParaRPr>
          </a:p>
        </p:txBody>
      </p:sp>
      <p:sp>
        <p:nvSpPr>
          <p:cNvPr id="9" name="TextBox 8"/>
          <p:cNvSpPr txBox="1"/>
          <p:nvPr/>
        </p:nvSpPr>
        <p:spPr>
          <a:xfrm>
            <a:off x="154475" y="6364416"/>
            <a:ext cx="8770688" cy="369332"/>
          </a:xfrm>
          <a:prstGeom prst="rect">
            <a:avLst/>
          </a:prstGeom>
          <a:noFill/>
        </p:spPr>
        <p:txBody>
          <a:bodyPr wrap="square" rtlCol="0">
            <a:spAutoFit/>
          </a:bodyPr>
          <a:lstStyle/>
          <a:p>
            <a:pPr algn="r"/>
            <a:r>
              <a:rPr lang="en-US" dirty="0" smtClean="0">
                <a:solidFill>
                  <a:srgbClr val="333333"/>
                </a:solidFill>
              </a:rPr>
              <a:t>Glavan (2017)</a:t>
            </a:r>
            <a:endParaRPr lang="en-US" dirty="0">
              <a:solidFill>
                <a:srgbClr val="333333"/>
              </a:solidFill>
            </a:endParaRPr>
          </a:p>
        </p:txBody>
      </p:sp>
    </p:spTree>
    <p:extLst>
      <p:ext uri="{BB962C8B-B14F-4D97-AF65-F5344CB8AC3E}">
        <p14:creationId xmlns:p14="http://schemas.microsoft.com/office/powerpoint/2010/main" val="3229983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2.96296E-6 L -2.77778E-6 -0.12963 " pathEditMode="relative" rAng="0" ptsTypes="AA">
                                      <p:cBhvr>
                                        <p:cTn id="6" dur="500" fill="hold"/>
                                        <p:tgtEl>
                                          <p:spTgt spid="5"/>
                                        </p:tgtEl>
                                        <p:attrNameLst>
                                          <p:attrName>ppt_x</p:attrName>
                                          <p:attrName>ppt_y</p:attrName>
                                        </p:attrNameLst>
                                      </p:cBhvr>
                                      <p:rCtr x="0" y="-648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2.96296E-6 L -1.11111E-6 -0.12963 " pathEditMode="relative" rAng="0" ptsTypes="AA">
                                      <p:cBhvr>
                                        <p:cTn id="10" dur="500" fill="hold"/>
                                        <p:tgtEl>
                                          <p:spTgt spid="7"/>
                                        </p:tgtEl>
                                        <p:attrNameLst>
                                          <p:attrName>ppt_x</p:attrName>
                                          <p:attrName>ppt_y</p:attrName>
                                        </p:attrNameLst>
                                      </p:cBhvr>
                                      <p:rCtr x="0" y="-6481"/>
                                    </p:animMotion>
                                  </p:childTnLst>
                                </p:cTn>
                              </p:par>
                              <p:par>
                                <p:cTn id="11" presetID="42" presetClass="path" presetSubtype="0" accel="50000" decel="50000" fill="hold" grpId="1" nodeType="withEffect">
                                  <p:stCondLst>
                                    <p:cond delay="0"/>
                                  </p:stCondLst>
                                  <p:childTnLst>
                                    <p:animMotion origin="layout" path="M -2.77778E-6 -0.12963 L 0.00018 -0.21065 " pathEditMode="relative" rAng="0" ptsTypes="AA">
                                      <p:cBhvr>
                                        <p:cTn id="12" dur="500" fill="hold"/>
                                        <p:tgtEl>
                                          <p:spTgt spid="5"/>
                                        </p:tgtEl>
                                        <p:attrNameLst>
                                          <p:attrName>ppt_x</p:attrName>
                                          <p:attrName>ppt_y</p:attrName>
                                        </p:attrNameLst>
                                      </p:cBhvr>
                                      <p:rCtr x="0" y="-405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2" nodeType="clickEffect">
                                  <p:stCondLst>
                                    <p:cond delay="0"/>
                                  </p:stCondLst>
                                  <p:childTnLst>
                                    <p:animMotion origin="layout" path="M 0.00017 -0.21065 L 0.00017 2.96296E-6 " pathEditMode="relative" rAng="0" ptsTypes="AA">
                                      <p:cBhvr>
                                        <p:cTn id="16" dur="500" fill="hold"/>
                                        <p:tgtEl>
                                          <p:spTgt spid="5"/>
                                        </p:tgtEl>
                                        <p:attrNameLst>
                                          <p:attrName>ppt_x</p:attrName>
                                          <p:attrName>ppt_y</p:attrName>
                                        </p:attrNameLst>
                                      </p:cBhvr>
                                      <p:rCtr x="0" y="10532"/>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11111E-6 -0.12963 L 0.00017 -0.21065 " pathEditMode="relative" rAng="0" ptsTypes="AA">
                                      <p:cBhvr>
                                        <p:cTn id="20" dur="500" fill="hold"/>
                                        <p:tgtEl>
                                          <p:spTgt spid="7"/>
                                        </p:tgtEl>
                                        <p:attrNameLst>
                                          <p:attrName>ppt_x</p:attrName>
                                          <p:attrName>ppt_y</p:attrName>
                                        </p:attrNameLst>
                                      </p:cBhvr>
                                      <p:rCtr x="0" y="-4051"/>
                                    </p:animMotion>
                                  </p:childTnLst>
                                </p:cTn>
                              </p:par>
                              <p:par>
                                <p:cTn id="21" presetID="42" presetClass="path" presetSubtype="0" accel="50000" decel="50000" fill="hold" grpId="4" nodeType="withEffect">
                                  <p:stCondLst>
                                    <p:cond delay="0"/>
                                  </p:stCondLst>
                                  <p:childTnLst>
                                    <p:animMotion origin="layout" path="M 0.00017 2.96296E-6 L 0.00052 -0.12963 " pathEditMode="relative" rAng="0" ptsTypes="AA">
                                      <p:cBhvr>
                                        <p:cTn id="22" dur="500" fill="hold"/>
                                        <p:tgtEl>
                                          <p:spTgt spid="5"/>
                                        </p:tgtEl>
                                        <p:attrNameLst>
                                          <p:attrName>ppt_x</p:attrName>
                                          <p:attrName>ppt_y</p:attrName>
                                        </p:attrNameLst>
                                      </p:cBhvr>
                                      <p:rCtr x="17" y="-6481"/>
                                    </p:animMotion>
                                  </p:childTnLst>
                                </p:cTn>
                              </p:par>
                              <p:par>
                                <p:cTn id="23" presetID="42" presetClass="path" presetSubtype="0" accel="50000" decel="50000" fill="hold" grpId="0" nodeType="withEffect">
                                  <p:stCondLst>
                                    <p:cond delay="0"/>
                                  </p:stCondLst>
                                  <p:childTnLst>
                                    <p:animMotion origin="layout" path="M 0 2.96296E-6 L 0 -0.12963 " pathEditMode="relative" rAng="0" ptsTypes="AA">
                                      <p:cBhvr>
                                        <p:cTn id="24" dur="500" fill="hold"/>
                                        <p:tgtEl>
                                          <p:spTgt spid="4"/>
                                        </p:tgtEl>
                                        <p:attrNameLst>
                                          <p:attrName>ppt_x</p:attrName>
                                          <p:attrName>ppt_y</p:attrName>
                                        </p:attrNameLst>
                                      </p:cBhvr>
                                      <p:rCtr x="0" y="-6481"/>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2" nodeType="clickEffect">
                                  <p:stCondLst>
                                    <p:cond delay="0"/>
                                  </p:stCondLst>
                                  <p:childTnLst>
                                    <p:animMotion origin="layout" path="M 0.00018 -0.21065 L -0.00017 2.96296E-6 " pathEditMode="relative" rAng="0" ptsTypes="AA">
                                      <p:cBhvr>
                                        <p:cTn id="28" dur="500" fill="hold"/>
                                        <p:tgtEl>
                                          <p:spTgt spid="7"/>
                                        </p:tgtEl>
                                        <p:attrNameLst>
                                          <p:attrName>ppt_x</p:attrName>
                                          <p:attrName>ppt_y</p:attrName>
                                        </p:attrNameLst>
                                      </p:cBhvr>
                                      <p:rCtr x="-17" y="10532"/>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3" nodeType="clickEffect">
                                  <p:stCondLst>
                                    <p:cond delay="0"/>
                                  </p:stCondLst>
                                  <p:childTnLst>
                                    <p:animMotion origin="layout" path="M -2.77778E-6 -0.12963 L -2.77778E-6 0.00023 " pathEditMode="relative" rAng="0" ptsTypes="AA">
                                      <p:cBhvr>
                                        <p:cTn id="32" dur="500" fill="hold"/>
                                        <p:tgtEl>
                                          <p:spTgt spid="5"/>
                                        </p:tgtEl>
                                        <p:attrNameLst>
                                          <p:attrName>ppt_x</p:attrName>
                                          <p:attrName>ppt_y</p:attrName>
                                        </p:attrNameLst>
                                      </p:cBhvr>
                                      <p:rCtr x="0" y="6481"/>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0 -0.12963 L 0 -0.21065 " pathEditMode="relative" rAng="0" ptsTypes="AA">
                                      <p:cBhvr>
                                        <p:cTn id="36" dur="500" fill="hold"/>
                                        <p:tgtEl>
                                          <p:spTgt spid="4"/>
                                        </p:tgtEl>
                                        <p:attrNameLst>
                                          <p:attrName>ppt_x</p:attrName>
                                          <p:attrName>ppt_y</p:attrName>
                                        </p:attrNameLst>
                                      </p:cBhvr>
                                      <p:rCtr x="0" y="-4051"/>
                                    </p:animMotion>
                                  </p:childTnLst>
                                </p:cTn>
                              </p:par>
                              <p:par>
                                <p:cTn id="37" presetID="42" presetClass="path" presetSubtype="0" accel="50000" decel="50000" fill="hold" grpId="3" nodeType="withEffect">
                                  <p:stCondLst>
                                    <p:cond delay="0"/>
                                  </p:stCondLst>
                                  <p:childTnLst>
                                    <p:animMotion origin="layout" path="M -0.00017 2.96296E-6 L 0.00035 -0.12963 " pathEditMode="relative" rAng="0" ptsTypes="AA">
                                      <p:cBhvr>
                                        <p:cTn id="38" dur="500" fill="hold"/>
                                        <p:tgtEl>
                                          <p:spTgt spid="7"/>
                                        </p:tgtEl>
                                        <p:attrNameLst>
                                          <p:attrName>ppt_x</p:attrName>
                                          <p:attrName>ppt_y</p:attrName>
                                        </p:attrNameLst>
                                      </p:cBhvr>
                                      <p:rCtr x="17" y="-6481"/>
                                    </p:animMotion>
                                  </p:childTnLst>
                                </p:cTn>
                              </p:par>
                              <p:par>
                                <p:cTn id="39" presetID="42" presetClass="path" presetSubtype="0" accel="50000" decel="50000" fill="hold" grpId="0" nodeType="withEffect">
                                  <p:stCondLst>
                                    <p:cond delay="0"/>
                                  </p:stCondLst>
                                  <p:childTnLst>
                                    <p:animMotion origin="layout" path="M -4.44444E-6 2.96296E-6 L -4.44444E-6 -0.1294 " pathEditMode="relative" rAng="0" ptsTypes="AA">
                                      <p:cBhvr>
                                        <p:cTn id="40" dur="500" fill="hold"/>
                                        <p:tgtEl>
                                          <p:spTgt spid="8"/>
                                        </p:tgtEl>
                                        <p:attrNameLst>
                                          <p:attrName>ppt_x</p:attrName>
                                          <p:attrName>ppt_y</p:attrName>
                                        </p:attrNameLst>
                                      </p:cBhvr>
                                      <p:rCtr x="0" y="-6481"/>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2" nodeType="clickEffect">
                                  <p:stCondLst>
                                    <p:cond delay="0"/>
                                  </p:stCondLst>
                                  <p:childTnLst>
                                    <p:animMotion origin="layout" path="M 0 -0.21065 L 0.00017 0.00023 " pathEditMode="relative" rAng="0" ptsTypes="AA">
                                      <p:cBhvr>
                                        <p:cTn id="44" dur="500" fill="hold"/>
                                        <p:tgtEl>
                                          <p:spTgt spid="4"/>
                                        </p:tgtEl>
                                        <p:attrNameLst>
                                          <p:attrName>ppt_x</p:attrName>
                                          <p:attrName>ppt_y</p:attrName>
                                        </p:attrNameLst>
                                      </p:cBhvr>
                                      <p:rCtr x="0" y="10532"/>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4" nodeType="clickEffect">
                                  <p:stCondLst>
                                    <p:cond delay="0"/>
                                  </p:stCondLst>
                                  <p:childTnLst>
                                    <p:animMotion origin="layout" path="M -1.94444E-6 -0.12963 L -0.00017 0.00023 " pathEditMode="relative" rAng="0" ptsTypes="AA">
                                      <p:cBhvr>
                                        <p:cTn id="48" dur="500" fill="hold"/>
                                        <p:tgtEl>
                                          <p:spTgt spid="7"/>
                                        </p:tgtEl>
                                        <p:attrNameLst>
                                          <p:attrName>ppt_x</p:attrName>
                                          <p:attrName>ppt_y</p:attrName>
                                        </p:attrNameLst>
                                      </p:cBhvr>
                                      <p:rCtr x="-17" y="6481"/>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44444E-6 -0.1294 L 0.00018 -0.21065 " pathEditMode="relative" rAng="0" ptsTypes="AA">
                                      <p:cBhvr>
                                        <p:cTn id="52" dur="500" fill="hold"/>
                                        <p:tgtEl>
                                          <p:spTgt spid="8"/>
                                        </p:tgtEl>
                                        <p:attrNameLst>
                                          <p:attrName>ppt_x</p:attrName>
                                          <p:attrName>ppt_y</p:attrName>
                                        </p:attrNameLst>
                                      </p:cBhvr>
                                      <p:rCtr x="0" y="-4074"/>
                                    </p:animMotion>
                                  </p:childTnLst>
                                </p:cTn>
                              </p:par>
                              <p:par>
                                <p:cTn id="53" presetID="42" presetClass="path" presetSubtype="0" accel="50000" decel="50000" fill="hold" grpId="3" nodeType="withEffect">
                                  <p:stCondLst>
                                    <p:cond delay="0"/>
                                  </p:stCondLst>
                                  <p:childTnLst>
                                    <p:animMotion origin="layout" path="M 0.00017 0.00023 L 0.00017 -0.1294 " pathEditMode="relative" rAng="0" ptsTypes="AA">
                                      <p:cBhvr>
                                        <p:cTn id="54" dur="500" fill="hold"/>
                                        <p:tgtEl>
                                          <p:spTgt spid="4"/>
                                        </p:tgtEl>
                                        <p:attrNameLst>
                                          <p:attrName>ppt_x</p:attrName>
                                          <p:attrName>ppt_y</p:attrName>
                                        </p:attrNameLst>
                                      </p:cBhvr>
                                      <p:rCtr x="0" y="-6481"/>
                                    </p:animMotion>
                                  </p:childTnLst>
                                </p:cTn>
                              </p:par>
                              <p:par>
                                <p:cTn id="55" presetID="42" presetClass="path" presetSubtype="0" accel="50000" decel="50000" fill="hold" grpId="0" nodeType="withEffect">
                                  <p:stCondLst>
                                    <p:cond delay="0"/>
                                  </p:stCondLst>
                                  <p:childTnLst>
                                    <p:animMotion origin="layout" path="M 0 2.96296E-6 L 0 -0.12963 " pathEditMode="relative" rAng="0" ptsTypes="AA">
                                      <p:cBhvr>
                                        <p:cTn id="56" dur="500" fill="hold"/>
                                        <p:tgtEl>
                                          <p:spTgt spid="6"/>
                                        </p:tgtEl>
                                        <p:attrNameLst>
                                          <p:attrName>ppt_x</p:attrName>
                                          <p:attrName>ppt_y</p:attrName>
                                        </p:attrNameLst>
                                      </p:cBhvr>
                                      <p:rCtr x="0" y="-6481"/>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2" nodeType="clickEffect">
                                  <p:stCondLst>
                                    <p:cond delay="0"/>
                                  </p:stCondLst>
                                  <p:childTnLst>
                                    <p:animMotion origin="layout" path="M 0.00018 -0.21065 L 0.00035 0.00023 " pathEditMode="relative" rAng="0" ptsTypes="AA">
                                      <p:cBhvr>
                                        <p:cTn id="60" dur="500" fill="hold"/>
                                        <p:tgtEl>
                                          <p:spTgt spid="8"/>
                                        </p:tgtEl>
                                        <p:attrNameLst>
                                          <p:attrName>ppt_x</p:attrName>
                                          <p:attrName>ppt_y</p:attrName>
                                        </p:attrNameLst>
                                      </p:cBhvr>
                                      <p:rCtr x="0" y="10532"/>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4" nodeType="clickEffect">
                                  <p:stCondLst>
                                    <p:cond delay="0"/>
                                  </p:stCondLst>
                                  <p:childTnLst>
                                    <p:animMotion origin="layout" path="M 0 -0.12963 L 0.00035 0.00023 " pathEditMode="relative" rAng="0" ptsTypes="AA">
                                      <p:cBhvr>
                                        <p:cTn id="64" dur="500" fill="hold"/>
                                        <p:tgtEl>
                                          <p:spTgt spid="4"/>
                                        </p:tgtEl>
                                        <p:attrNameLst>
                                          <p:attrName>ppt_x</p:attrName>
                                          <p:attrName>ppt_y</p:attrName>
                                        </p:attrNameLst>
                                      </p:cBhvr>
                                      <p:rCtr x="17" y="6481"/>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0 -0.12963 L 0.00017 0.00023 " pathEditMode="relative" rAng="0" ptsTypes="AA">
                                      <p:cBhvr>
                                        <p:cTn id="68" dur="500" fill="hold"/>
                                        <p:tgtEl>
                                          <p:spTgt spid="6"/>
                                        </p:tgtEl>
                                        <p:attrNameLst>
                                          <p:attrName>ppt_x</p:attrName>
                                          <p:attrName>ppt_y</p:attrName>
                                        </p:attrNameLst>
                                      </p:cBhvr>
                                      <p:rCtr x="0" y="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5" grpId="0" animBg="1"/>
      <p:bldP spid="5" grpId="1" animBg="1"/>
      <p:bldP spid="5" grpId="2" animBg="1"/>
      <p:bldP spid="5" grpId="3" animBg="1"/>
      <p:bldP spid="5" grpId="4" animBg="1"/>
      <p:bldP spid="6" grpId="0" animBg="1"/>
      <p:bldP spid="6" grpId="1" animBg="1"/>
      <p:bldP spid="7" grpId="0" animBg="1"/>
      <p:bldP spid="7" grpId="1" animBg="1"/>
      <p:bldP spid="7" grpId="2" animBg="1"/>
      <p:bldP spid="7" grpId="3" animBg="1"/>
      <p:bldP spid="7" grpId="4" animBg="1"/>
      <p:bldP spid="8" grpId="0" animBg="1"/>
      <p:bldP spid="8" grpId="1" animBg="1"/>
      <p:bldP spid="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freshing no suppres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
        <p:nvSpPr>
          <p:cNvPr id="8" name="TextBox 7"/>
          <p:cNvSpPr txBox="1"/>
          <p:nvPr/>
        </p:nvSpPr>
        <p:spPr>
          <a:xfrm>
            <a:off x="651926" y="6377157"/>
            <a:ext cx="2861733" cy="369332"/>
          </a:xfrm>
          <a:prstGeom prst="rect">
            <a:avLst/>
          </a:prstGeom>
          <a:noFill/>
        </p:spPr>
        <p:txBody>
          <a:bodyPr wrap="square" rtlCol="0">
            <a:spAutoFit/>
          </a:bodyPr>
          <a:lstStyle/>
          <a:p>
            <a:pPr algn="ctr"/>
            <a:r>
              <a:rPr lang="en-US" dirty="0" err="1">
                <a:solidFill>
                  <a:prstClr val="black"/>
                </a:solidFill>
                <a:latin typeface="Calibri"/>
              </a:rPr>
              <a:t>Barrouillet</a:t>
            </a:r>
            <a:r>
              <a:rPr lang="en-US" dirty="0">
                <a:solidFill>
                  <a:prstClr val="black"/>
                </a:solidFill>
                <a:latin typeface="Calibri"/>
              </a:rPr>
              <a:t> et al. (2011)</a:t>
            </a:r>
            <a:endParaRPr lang="en-US" dirty="0">
              <a:solidFill>
                <a:prstClr val="black"/>
              </a:solidFill>
              <a:latin typeface="Calibri"/>
            </a:endParaRPr>
          </a:p>
        </p:txBody>
      </p:sp>
      <p:sp>
        <p:nvSpPr>
          <p:cNvPr id="9" name="TextBox 8"/>
          <p:cNvSpPr txBox="1"/>
          <p:nvPr/>
        </p:nvSpPr>
        <p:spPr>
          <a:xfrm>
            <a:off x="50799" y="5932108"/>
            <a:ext cx="2540000" cy="369332"/>
          </a:xfrm>
          <a:prstGeom prst="rect">
            <a:avLst/>
          </a:prstGeom>
          <a:noFill/>
        </p:spPr>
        <p:txBody>
          <a:bodyPr wrap="square" rtlCol="0">
            <a:spAutoFit/>
          </a:bodyPr>
          <a:lstStyle/>
          <a:p>
            <a:pPr algn="ctr"/>
            <a:r>
              <a:rPr lang="en-US" dirty="0">
                <a:solidFill>
                  <a:prstClr val="black"/>
                </a:solidFill>
                <a:latin typeface="Calibri"/>
              </a:rPr>
              <a:t>Model</a:t>
            </a:r>
            <a:endParaRPr lang="en-US" dirty="0">
              <a:solidFill>
                <a:prstClr val="black"/>
              </a:solidFill>
              <a:latin typeface="Calibri"/>
            </a:endParaRPr>
          </a:p>
        </p:txBody>
      </p:sp>
      <p:cxnSp>
        <p:nvCxnSpPr>
          <p:cNvPr id="11" name="Straight Connector 10"/>
          <p:cNvCxnSpPr/>
          <p:nvPr/>
        </p:nvCxnSpPr>
        <p:spPr>
          <a:xfrm>
            <a:off x="380999" y="613627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0999" y="6593934"/>
            <a:ext cx="457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1792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n-US" sz="4000" dirty="0" smtClean="0"/>
              <a:t>rticulatory</a:t>
            </a:r>
            <a:r>
              <a:rPr lang="en-US" dirty="0" smtClean="0"/>
              <a:t> R</a:t>
            </a:r>
            <a:r>
              <a:rPr lang="en-US" sz="4000" dirty="0" smtClean="0"/>
              <a:t>ehearsal</a:t>
            </a:r>
            <a:endParaRPr lang="en-US" sz="4000" dirty="0"/>
          </a:p>
        </p:txBody>
      </p:sp>
      <p:sp>
        <p:nvSpPr>
          <p:cNvPr id="3" name="Content Placeholder 2"/>
          <p:cNvSpPr>
            <a:spLocks noGrp="1"/>
          </p:cNvSpPr>
          <p:nvPr>
            <p:ph idx="1"/>
          </p:nvPr>
        </p:nvSpPr>
        <p:spPr>
          <a:xfrm>
            <a:off x="779463" y="1828800"/>
            <a:ext cx="7583488" cy="4822969"/>
          </a:xfrm>
        </p:spPr>
        <p:txBody>
          <a:bodyPr>
            <a:normAutofit lnSpcReduction="10000"/>
          </a:bodyPr>
          <a:lstStyle/>
          <a:p>
            <a:r>
              <a:rPr lang="en-US" sz="2800" dirty="0" smtClean="0"/>
              <a:t>Two parallel “loops”</a:t>
            </a:r>
          </a:p>
          <a:p>
            <a:pPr lvl="1">
              <a:buClrTx/>
            </a:pPr>
            <a:r>
              <a:rPr lang="en-US" sz="2400" dirty="0" err="1" smtClean="0"/>
              <a:t>Attentional</a:t>
            </a:r>
            <a:r>
              <a:rPr lang="en-US" sz="2400" dirty="0" smtClean="0"/>
              <a:t> refreshing (declarative retrievals) reactivates memory </a:t>
            </a:r>
            <a:r>
              <a:rPr lang="en-US" sz="2400" dirty="0" smtClean="0"/>
              <a:t>traces (episodic representations)</a:t>
            </a:r>
            <a:endParaRPr lang="en-US" sz="2400" dirty="0" smtClean="0"/>
          </a:p>
          <a:p>
            <a:pPr lvl="1">
              <a:buClrTx/>
            </a:pPr>
            <a:r>
              <a:rPr lang="en-US" sz="2400" dirty="0" smtClean="0"/>
              <a:t>Articulatory loop (subvocalizing) operates on auditory </a:t>
            </a:r>
            <a:r>
              <a:rPr lang="en-US" sz="2400" dirty="0" smtClean="0"/>
              <a:t>representations</a:t>
            </a:r>
            <a:endParaRPr lang="en-US" sz="2400" dirty="0" smtClean="0"/>
          </a:p>
          <a:p>
            <a:r>
              <a:rPr lang="en-US" sz="2800" dirty="0" smtClean="0"/>
              <a:t>When both loops temporally align, auditory representation is used to cue retrieval</a:t>
            </a:r>
          </a:p>
          <a:p>
            <a:pPr lvl="1">
              <a:buClrTx/>
            </a:pPr>
            <a:r>
              <a:rPr lang="en-US" sz="2400" dirty="0" smtClean="0"/>
              <a:t>Symbolic cue is more robust than noisy, continuous-valued activation</a:t>
            </a:r>
          </a:p>
          <a:p>
            <a:pPr lvl="1">
              <a:buClrTx/>
            </a:pPr>
            <a:r>
              <a:rPr lang="en-US" sz="2400" dirty="0" smtClean="0"/>
              <a:t>Avoids </a:t>
            </a:r>
            <a:r>
              <a:rPr lang="en-US" sz="2400" dirty="0" smtClean="0"/>
              <a:t>temporal </a:t>
            </a:r>
            <a:r>
              <a:rPr lang="en-US" sz="2400" dirty="0" smtClean="0"/>
              <a:t>similarity </a:t>
            </a:r>
            <a:r>
              <a:rPr lang="en-US" sz="2400" dirty="0" smtClean="0"/>
              <a:t>penalty so that activation is greater</a:t>
            </a:r>
            <a:endParaRPr lang="en-US" sz="2400" dirty="0" smtClean="0"/>
          </a:p>
        </p:txBody>
      </p:sp>
    </p:spTree>
    <p:extLst>
      <p:ext uri="{BB962C8B-B14F-4D97-AF65-F5344CB8AC3E}">
        <p14:creationId xmlns:p14="http://schemas.microsoft.com/office/powerpoint/2010/main" val="38530181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a:t>
            </a:r>
            <a:r>
              <a:rPr lang="en-US" sz="4000" dirty="0" smtClean="0"/>
              <a:t>n </a:t>
            </a:r>
            <a:r>
              <a:rPr lang="en-US" dirty="0" smtClean="0"/>
              <a:t>I</a:t>
            </a:r>
            <a:r>
              <a:rPr lang="en-US" sz="4000" dirty="0" smtClean="0"/>
              <a:t>ntegrated </a:t>
            </a:r>
            <a:r>
              <a:rPr lang="en-US" dirty="0" smtClean="0"/>
              <a:t>W</a:t>
            </a:r>
            <a:r>
              <a:rPr lang="en-US" sz="4000" dirty="0" smtClean="0"/>
              <a:t>orking </a:t>
            </a:r>
            <a:r>
              <a:rPr lang="en-US" dirty="0" smtClean="0"/>
              <a:t>m</a:t>
            </a:r>
            <a:r>
              <a:rPr lang="en-US" sz="4000" dirty="0" smtClean="0"/>
              <a:t>emory </a:t>
            </a:r>
            <a:r>
              <a:rPr lang="en-US" dirty="0" smtClean="0"/>
              <a:t>m</a:t>
            </a:r>
            <a:r>
              <a:rPr lang="en-US" sz="4000" dirty="0" smtClean="0"/>
              <a:t>odel </a:t>
            </a:r>
            <a:r>
              <a:rPr lang="en-US" dirty="0" smtClean="0"/>
              <a:t>f</a:t>
            </a:r>
            <a:r>
              <a:rPr lang="en-US" sz="4000" dirty="0" smtClean="0"/>
              <a:t>or </a:t>
            </a:r>
            <a:r>
              <a:rPr lang="en-US" dirty="0" smtClean="0"/>
              <a:t>t</a:t>
            </a:r>
            <a:r>
              <a:rPr lang="en-US" sz="4000" dirty="0" smtClean="0"/>
              <a:t>ime-</a:t>
            </a:r>
            <a:r>
              <a:rPr lang="en-US" dirty="0" smtClean="0"/>
              <a:t>b</a:t>
            </a:r>
            <a:r>
              <a:rPr lang="en-US" sz="4000" dirty="0" smtClean="0"/>
              <a:t>ased </a:t>
            </a:r>
            <a:r>
              <a:rPr lang="en-US" dirty="0" smtClean="0"/>
              <a:t>r</a:t>
            </a:r>
            <a:r>
              <a:rPr lang="en-US" sz="4000" dirty="0" smtClean="0"/>
              <a:t>esource-</a:t>
            </a:r>
            <a:r>
              <a:rPr lang="en-US" dirty="0" smtClean="0"/>
              <a:t>s</a:t>
            </a:r>
            <a:r>
              <a:rPr lang="en-US" sz="4000" dirty="0" smtClean="0"/>
              <a:t>haring</a:t>
            </a:r>
            <a:endParaRPr lang="en-US" sz="4000" dirty="0"/>
          </a:p>
        </p:txBody>
      </p:sp>
      <p:sp>
        <p:nvSpPr>
          <p:cNvPr id="3" name="Subtitle 2"/>
          <p:cNvSpPr>
            <a:spLocks noGrp="1"/>
          </p:cNvSpPr>
          <p:nvPr>
            <p:ph type="subTitle" idx="1"/>
          </p:nvPr>
        </p:nvSpPr>
        <p:spPr>
          <a:xfrm>
            <a:off x="779463" y="3478305"/>
            <a:ext cx="7583487" cy="2531855"/>
          </a:xfrm>
        </p:spPr>
        <p:txBody>
          <a:bodyPr>
            <a:normAutofit fontScale="92500" lnSpcReduction="20000"/>
          </a:bodyPr>
          <a:lstStyle/>
          <a:p>
            <a:endParaRPr lang="en-US" sz="1300" b="1" dirty="0" smtClean="0"/>
          </a:p>
          <a:p>
            <a:r>
              <a:rPr lang="en-US" sz="2600" b="1" dirty="0" smtClean="0"/>
              <a:t>Joseph J. Glavan</a:t>
            </a:r>
            <a:r>
              <a:rPr lang="en-US" sz="2600" dirty="0" smtClean="0"/>
              <a:t>		Joseph W. </a:t>
            </a:r>
            <a:r>
              <a:rPr lang="en-US" sz="2600" dirty="0" err="1" smtClean="0"/>
              <a:t>Houpt</a:t>
            </a:r>
            <a:r>
              <a:rPr lang="en-US" sz="2600" dirty="0" smtClean="0"/>
              <a:t>, Ph.D.</a:t>
            </a:r>
          </a:p>
          <a:p>
            <a:endParaRPr lang="en-US" sz="1300" dirty="0" smtClean="0"/>
          </a:p>
          <a:p>
            <a:r>
              <a:rPr lang="en-US" sz="2200" dirty="0" smtClean="0"/>
              <a:t>Wright State University</a:t>
            </a:r>
          </a:p>
          <a:p>
            <a:endParaRPr lang="en-US" sz="2100" dirty="0" smtClean="0"/>
          </a:p>
          <a:p>
            <a:r>
              <a:rPr lang="en-US" sz="2200" dirty="0" smtClean="0"/>
              <a:t>July 22, 2018</a:t>
            </a:r>
          </a:p>
          <a:p>
            <a:endParaRPr lang="en-US" sz="2100" dirty="0" smtClean="0"/>
          </a:p>
          <a:p>
            <a:r>
              <a:rPr lang="en-US" sz="2200" dirty="0" smtClean="0"/>
              <a:t>16</a:t>
            </a:r>
            <a:r>
              <a:rPr lang="en-US" sz="2200" baseline="30000" dirty="0" smtClean="0"/>
              <a:t>th</a:t>
            </a:r>
            <a:r>
              <a:rPr lang="en-US" sz="2200" dirty="0" smtClean="0"/>
              <a:t> International Conference on Cognitive Modeling</a:t>
            </a:r>
          </a:p>
        </p:txBody>
      </p:sp>
    </p:spTree>
    <p:extLst>
      <p:ext uri="{BB962C8B-B14F-4D97-AF65-F5344CB8AC3E}">
        <p14:creationId xmlns:p14="http://schemas.microsoft.com/office/powerpoint/2010/main" val="17547307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rehearsal no suppres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
        <p:nvSpPr>
          <p:cNvPr id="3" name="TextBox 2"/>
          <p:cNvSpPr txBox="1"/>
          <p:nvPr/>
        </p:nvSpPr>
        <p:spPr>
          <a:xfrm>
            <a:off x="651926" y="6377157"/>
            <a:ext cx="2861733" cy="369332"/>
          </a:xfrm>
          <a:prstGeom prst="rect">
            <a:avLst/>
          </a:prstGeom>
          <a:noFill/>
        </p:spPr>
        <p:txBody>
          <a:bodyPr wrap="square" rtlCol="0">
            <a:spAutoFit/>
          </a:bodyPr>
          <a:lstStyle/>
          <a:p>
            <a:pPr algn="ctr"/>
            <a:r>
              <a:rPr lang="en-US" dirty="0" err="1">
                <a:solidFill>
                  <a:prstClr val="black"/>
                </a:solidFill>
                <a:latin typeface="Calibri"/>
              </a:rPr>
              <a:t>Barrouillet</a:t>
            </a:r>
            <a:r>
              <a:rPr lang="en-US" dirty="0">
                <a:solidFill>
                  <a:prstClr val="black"/>
                </a:solidFill>
                <a:latin typeface="Calibri"/>
              </a:rPr>
              <a:t> et al. (2011)</a:t>
            </a:r>
            <a:endParaRPr lang="en-US" dirty="0">
              <a:solidFill>
                <a:prstClr val="black"/>
              </a:solidFill>
              <a:latin typeface="Calibri"/>
            </a:endParaRPr>
          </a:p>
        </p:txBody>
      </p:sp>
      <p:sp>
        <p:nvSpPr>
          <p:cNvPr id="4" name="TextBox 3"/>
          <p:cNvSpPr txBox="1"/>
          <p:nvPr/>
        </p:nvSpPr>
        <p:spPr>
          <a:xfrm>
            <a:off x="50799" y="5932108"/>
            <a:ext cx="2540000" cy="369332"/>
          </a:xfrm>
          <a:prstGeom prst="rect">
            <a:avLst/>
          </a:prstGeom>
          <a:noFill/>
        </p:spPr>
        <p:txBody>
          <a:bodyPr wrap="square" rtlCol="0">
            <a:spAutoFit/>
          </a:bodyPr>
          <a:lstStyle/>
          <a:p>
            <a:pPr algn="ctr"/>
            <a:r>
              <a:rPr lang="en-US" dirty="0">
                <a:solidFill>
                  <a:prstClr val="black"/>
                </a:solidFill>
                <a:latin typeface="Calibri"/>
              </a:rPr>
              <a:t>Model</a:t>
            </a:r>
            <a:endParaRPr lang="en-US" dirty="0">
              <a:solidFill>
                <a:prstClr val="black"/>
              </a:solidFill>
              <a:latin typeface="Calibri"/>
            </a:endParaRPr>
          </a:p>
        </p:txBody>
      </p:sp>
      <p:cxnSp>
        <p:nvCxnSpPr>
          <p:cNvPr id="5" name="Straight Connector 4"/>
          <p:cNvCxnSpPr/>
          <p:nvPr/>
        </p:nvCxnSpPr>
        <p:spPr>
          <a:xfrm>
            <a:off x="380999" y="613627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0999" y="6593934"/>
            <a:ext cx="457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1438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rehearsal no suppression col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3" name="Picture 2"/>
          <p:cNvPicPr>
            <a:picLocks noChangeAspect="1"/>
          </p:cNvPicPr>
          <p:nvPr/>
        </p:nvPicPr>
        <p:blipFill rotWithShape="1">
          <a:blip r:embed="rId4"/>
          <a:srcRect t="17401" b="157"/>
          <a:stretch/>
        </p:blipFill>
        <p:spPr>
          <a:xfrm>
            <a:off x="8150190" y="2354491"/>
            <a:ext cx="866672" cy="2167128"/>
          </a:xfrm>
          <a:prstGeom prst="rect">
            <a:avLst/>
          </a:prstGeom>
        </p:spPr>
      </p:pic>
      <p:sp>
        <p:nvSpPr>
          <p:cNvPr id="4" name="TextBox 3"/>
          <p:cNvSpPr txBox="1"/>
          <p:nvPr/>
        </p:nvSpPr>
        <p:spPr>
          <a:xfrm>
            <a:off x="651926" y="6377157"/>
            <a:ext cx="2861733" cy="369332"/>
          </a:xfrm>
          <a:prstGeom prst="rect">
            <a:avLst/>
          </a:prstGeom>
          <a:noFill/>
        </p:spPr>
        <p:txBody>
          <a:bodyPr wrap="square" rtlCol="0">
            <a:spAutoFit/>
          </a:bodyPr>
          <a:lstStyle/>
          <a:p>
            <a:pPr algn="ctr"/>
            <a:r>
              <a:rPr lang="en-US" dirty="0" err="1" smtClean="0"/>
              <a:t>Barrouillet</a:t>
            </a:r>
            <a:r>
              <a:rPr lang="en-US" dirty="0" smtClean="0"/>
              <a:t> et al. (2011)</a:t>
            </a:r>
            <a:endParaRPr lang="en-US" dirty="0"/>
          </a:p>
        </p:txBody>
      </p:sp>
      <p:sp>
        <p:nvSpPr>
          <p:cNvPr id="5" name="TextBox 4"/>
          <p:cNvSpPr txBox="1"/>
          <p:nvPr/>
        </p:nvSpPr>
        <p:spPr>
          <a:xfrm>
            <a:off x="50799" y="5932108"/>
            <a:ext cx="2540000" cy="369332"/>
          </a:xfrm>
          <a:prstGeom prst="rect">
            <a:avLst/>
          </a:prstGeom>
          <a:noFill/>
        </p:spPr>
        <p:txBody>
          <a:bodyPr wrap="square" rtlCol="0">
            <a:spAutoFit/>
          </a:bodyPr>
          <a:lstStyle/>
          <a:p>
            <a:pPr algn="ctr"/>
            <a:r>
              <a:rPr lang="en-US" dirty="0" smtClean="0"/>
              <a:t>Model</a:t>
            </a:r>
            <a:endParaRPr lang="en-US" dirty="0"/>
          </a:p>
        </p:txBody>
      </p:sp>
      <p:cxnSp>
        <p:nvCxnSpPr>
          <p:cNvPr id="6" name="Straight Connector 5"/>
          <p:cNvCxnSpPr/>
          <p:nvPr/>
        </p:nvCxnSpPr>
        <p:spPr>
          <a:xfrm>
            <a:off x="380999" y="613627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0999" y="6593934"/>
            <a:ext cx="457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780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sz="4000" dirty="0" smtClean="0"/>
              <a:t>iscussion</a:t>
            </a:r>
            <a:endParaRPr lang="en-US" dirty="0"/>
          </a:p>
        </p:txBody>
      </p:sp>
      <p:sp>
        <p:nvSpPr>
          <p:cNvPr id="3" name="Content Placeholder 2"/>
          <p:cNvSpPr>
            <a:spLocks noGrp="1"/>
          </p:cNvSpPr>
          <p:nvPr>
            <p:ph idx="1"/>
          </p:nvPr>
        </p:nvSpPr>
        <p:spPr>
          <a:xfrm>
            <a:off x="779463" y="1828800"/>
            <a:ext cx="7583488" cy="4770593"/>
          </a:xfrm>
        </p:spPr>
        <p:txBody>
          <a:bodyPr>
            <a:normAutofit fontScale="92500" lnSpcReduction="10000"/>
          </a:bodyPr>
          <a:lstStyle/>
          <a:p>
            <a:r>
              <a:rPr lang="en-US" dirty="0" smtClean="0"/>
              <a:t>Further support for linear relationship between WM span and CL</a:t>
            </a:r>
          </a:p>
          <a:p>
            <a:pPr lvl="1">
              <a:buClrTx/>
            </a:pPr>
            <a:r>
              <a:rPr lang="en-US" dirty="0" smtClean="0"/>
              <a:t>Better supported by refreshing-only version of the model</a:t>
            </a:r>
          </a:p>
          <a:p>
            <a:pPr lvl="1">
              <a:buClrTx/>
            </a:pPr>
            <a:r>
              <a:rPr lang="en-US" dirty="0" smtClean="0"/>
              <a:t>Might be non-linear but this could depend on delay/spacing</a:t>
            </a:r>
          </a:p>
          <a:p>
            <a:r>
              <a:rPr lang="en-US" dirty="0" smtClean="0"/>
              <a:t>Articulatory rehearsal reduces the effect of CL</a:t>
            </a:r>
          </a:p>
          <a:p>
            <a:pPr lvl="1">
              <a:buClrTx/>
            </a:pPr>
            <a:r>
              <a:rPr lang="en-US" dirty="0" smtClean="0"/>
              <a:t>Might increase WM span in task-induced CL condition</a:t>
            </a:r>
          </a:p>
          <a:p>
            <a:pPr lvl="1">
              <a:buClrTx/>
            </a:pPr>
            <a:r>
              <a:rPr lang="en-US" dirty="0" smtClean="0"/>
              <a:t>Rehearsal itself induces some CL</a:t>
            </a:r>
          </a:p>
          <a:p>
            <a:r>
              <a:rPr lang="en-US" dirty="0" smtClean="0"/>
              <a:t>Task-induced CL condition produces noisier results</a:t>
            </a:r>
          </a:p>
          <a:p>
            <a:pPr lvl="1">
              <a:buClrTx/>
            </a:pPr>
            <a:r>
              <a:rPr lang="en-US" dirty="0" smtClean="0"/>
              <a:t>Effect of temporal distribution of CL?</a:t>
            </a:r>
          </a:p>
          <a:p>
            <a:r>
              <a:rPr lang="en-US" dirty="0" smtClean="0"/>
              <a:t>Model’s strategy is sensitive to CL manipulation</a:t>
            </a:r>
          </a:p>
          <a:p>
            <a:pPr lvl="1">
              <a:buClrTx/>
            </a:pPr>
            <a:r>
              <a:rPr lang="en-US" dirty="0" smtClean="0"/>
              <a:t>Relationship between WM span and CL is robust</a:t>
            </a:r>
            <a:endParaRPr lang="en-US" dirty="0"/>
          </a:p>
        </p:txBody>
      </p:sp>
    </p:spTree>
    <p:extLst>
      <p:ext uri="{BB962C8B-B14F-4D97-AF65-F5344CB8AC3E}">
        <p14:creationId xmlns:p14="http://schemas.microsoft.com/office/powerpoint/2010/main" val="37072181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r>
              <a:rPr lang="en-US" sz="4000" dirty="0" smtClean="0"/>
              <a:t>uture</a:t>
            </a:r>
            <a:r>
              <a:rPr lang="en-US" dirty="0" smtClean="0"/>
              <a:t> W</a:t>
            </a:r>
            <a:r>
              <a:rPr lang="en-US" sz="4000" dirty="0" smtClean="0"/>
              <a:t>ork</a:t>
            </a:r>
            <a:endParaRPr lang="en-US" dirty="0"/>
          </a:p>
        </p:txBody>
      </p:sp>
      <p:sp>
        <p:nvSpPr>
          <p:cNvPr id="3" name="Content Placeholder 2"/>
          <p:cNvSpPr>
            <a:spLocks noGrp="1"/>
          </p:cNvSpPr>
          <p:nvPr>
            <p:ph idx="1"/>
          </p:nvPr>
        </p:nvSpPr>
        <p:spPr>
          <a:xfrm>
            <a:off x="779463" y="1828800"/>
            <a:ext cx="7583488" cy="4521806"/>
          </a:xfrm>
        </p:spPr>
        <p:txBody>
          <a:bodyPr>
            <a:normAutofit/>
          </a:bodyPr>
          <a:lstStyle/>
          <a:p>
            <a:r>
              <a:rPr lang="en-US" dirty="0"/>
              <a:t>Continue exploring temporal dynamics of WM</a:t>
            </a:r>
          </a:p>
          <a:p>
            <a:pPr lvl="1">
              <a:buClrTx/>
            </a:pPr>
            <a:r>
              <a:rPr lang="en-US" dirty="0"/>
              <a:t>Delay and spacing effects</a:t>
            </a:r>
          </a:p>
          <a:p>
            <a:pPr lvl="1">
              <a:buClrTx/>
            </a:pPr>
            <a:r>
              <a:rPr lang="en-US" dirty="0"/>
              <a:t>Complex interactions between decay and refreshing</a:t>
            </a:r>
          </a:p>
          <a:p>
            <a:pPr lvl="1">
              <a:buClrTx/>
            </a:pPr>
            <a:r>
              <a:rPr lang="en-US" dirty="0"/>
              <a:t>Applications to problem solving in real world work environments (Human Factors</a:t>
            </a:r>
            <a:r>
              <a:rPr lang="en-US" dirty="0" smtClean="0"/>
              <a:t>)</a:t>
            </a:r>
          </a:p>
          <a:p>
            <a:r>
              <a:rPr lang="en-US" dirty="0" smtClean="0"/>
              <a:t>Build into the architecture (new module)</a:t>
            </a:r>
          </a:p>
          <a:p>
            <a:r>
              <a:rPr lang="en-US" dirty="0" smtClean="0"/>
              <a:t>More sophisticated representations and association</a:t>
            </a:r>
            <a:endParaRPr lang="en-US" dirty="0"/>
          </a:p>
          <a:p>
            <a:r>
              <a:rPr lang="en-US" dirty="0" smtClean="0"/>
              <a:t>Investigate articulatory suppression effects</a:t>
            </a:r>
          </a:p>
          <a:p>
            <a:pPr lvl="1">
              <a:buClrTx/>
            </a:pPr>
            <a:r>
              <a:rPr lang="en-US" dirty="0" smtClean="0"/>
              <a:t>Come check out my poster at </a:t>
            </a:r>
            <a:r>
              <a:rPr lang="en-US" dirty="0" err="1" smtClean="0"/>
              <a:t>CogSci</a:t>
            </a:r>
            <a:r>
              <a:rPr lang="en-US" dirty="0" smtClean="0"/>
              <a:t> on Friday!</a:t>
            </a:r>
            <a:endParaRPr lang="en-US" dirty="0"/>
          </a:p>
        </p:txBody>
      </p:sp>
    </p:spTree>
    <p:extLst>
      <p:ext uri="{BB962C8B-B14F-4D97-AF65-F5344CB8AC3E}">
        <p14:creationId xmlns:p14="http://schemas.microsoft.com/office/powerpoint/2010/main" val="10048901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r>
              <a:rPr lang="en-US" sz="4000" dirty="0" smtClean="0"/>
              <a:t>uestions</a:t>
            </a:r>
            <a:r>
              <a:rPr lang="en-US" dirty="0" smtClean="0"/>
              <a:t>?</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marL="458788" indent="-458788">
              <a:spcBef>
                <a:spcPts val="0"/>
              </a:spcBef>
              <a:spcAft>
                <a:spcPts val="600"/>
              </a:spcAft>
              <a:buNone/>
            </a:pPr>
            <a:r>
              <a:rPr lang="en-US" sz="1600" dirty="0" smtClean="0"/>
              <a:t>Anderson, J. R. (2007). </a:t>
            </a:r>
            <a:r>
              <a:rPr lang="en-US" sz="1600" i="1" dirty="0" smtClean="0"/>
              <a:t>How can the human mind occur in the physical universe? </a:t>
            </a:r>
            <a:r>
              <a:rPr lang="en-US" sz="1600" dirty="0" smtClean="0"/>
              <a:t>Oxford University Press</a:t>
            </a:r>
            <a:r>
              <a:rPr lang="en-US" sz="1600" dirty="0" smtClean="0"/>
              <a:t>.</a:t>
            </a:r>
          </a:p>
          <a:p>
            <a:pPr marL="458788" indent="-458788">
              <a:spcBef>
                <a:spcPts val="0"/>
              </a:spcBef>
              <a:spcAft>
                <a:spcPts val="600"/>
              </a:spcAft>
              <a:buNone/>
            </a:pPr>
            <a:r>
              <a:rPr lang="en-US" sz="1600" dirty="0" err="1" smtClean="0"/>
              <a:t>Baddeley</a:t>
            </a:r>
            <a:r>
              <a:rPr lang="en-US" sz="1600" dirty="0" smtClean="0"/>
              <a:t>, A. (2000). The episodic buffer: A new component of working memory? </a:t>
            </a:r>
            <a:r>
              <a:rPr lang="en-US" sz="1600" i="1" dirty="0" smtClean="0"/>
              <a:t>Trends in Cognitive Sciences, 4</a:t>
            </a:r>
            <a:r>
              <a:rPr lang="en-US" sz="1600" dirty="0" smtClean="0"/>
              <a:t>(11), 417-423.</a:t>
            </a:r>
            <a:endParaRPr lang="en-US" sz="1600" dirty="0" smtClean="0"/>
          </a:p>
          <a:p>
            <a:pPr marL="458788" indent="-458788">
              <a:spcBef>
                <a:spcPts val="0"/>
              </a:spcBef>
              <a:spcAft>
                <a:spcPts val="600"/>
              </a:spcAft>
              <a:buNone/>
            </a:pPr>
            <a:r>
              <a:rPr lang="en-US" sz="1600" dirty="0" err="1" smtClean="0"/>
              <a:t>Barrouillet</a:t>
            </a:r>
            <a:r>
              <a:rPr lang="en-US" sz="1600" dirty="0"/>
              <a:t>, P., </a:t>
            </a:r>
            <a:r>
              <a:rPr lang="en-US" sz="1600" dirty="0" err="1"/>
              <a:t>Bernardin</a:t>
            </a:r>
            <a:r>
              <a:rPr lang="en-US" sz="1600" dirty="0"/>
              <a:t>, S., &amp; </a:t>
            </a:r>
            <a:r>
              <a:rPr lang="en-US" sz="1600" dirty="0" err="1"/>
              <a:t>Camos</a:t>
            </a:r>
            <a:r>
              <a:rPr lang="en-US" sz="1600" dirty="0"/>
              <a:t>, V. (2004). Time constraints and resource sharing in adults' working memory spans. </a:t>
            </a:r>
            <a:r>
              <a:rPr lang="en-US" sz="1600" i="1" dirty="0"/>
              <a:t>Journal of Experimental Psychology: General</a:t>
            </a:r>
            <a:r>
              <a:rPr lang="en-US" sz="1600" dirty="0"/>
              <a:t>, </a:t>
            </a:r>
            <a:r>
              <a:rPr lang="en-US" sz="1600" i="1" dirty="0"/>
              <a:t>133</a:t>
            </a:r>
            <a:r>
              <a:rPr lang="en-US" sz="1600" dirty="0"/>
              <a:t>(1), 83.</a:t>
            </a:r>
          </a:p>
          <a:p>
            <a:pPr marL="458788" indent="-458788">
              <a:spcBef>
                <a:spcPts val="0"/>
              </a:spcBef>
              <a:spcAft>
                <a:spcPts val="600"/>
              </a:spcAft>
              <a:buNone/>
            </a:pPr>
            <a:r>
              <a:rPr lang="en-US" sz="1600" dirty="0" err="1"/>
              <a:t>Barrouillet</a:t>
            </a:r>
            <a:r>
              <a:rPr lang="en-US" sz="1600" dirty="0"/>
              <a:t>, P., </a:t>
            </a:r>
            <a:r>
              <a:rPr lang="en-US" sz="1600" dirty="0" err="1"/>
              <a:t>Bernardin</a:t>
            </a:r>
            <a:r>
              <a:rPr lang="en-US" sz="1600" dirty="0"/>
              <a:t>, S., </a:t>
            </a:r>
            <a:r>
              <a:rPr lang="en-US" sz="1600" dirty="0" err="1"/>
              <a:t>Portrat</a:t>
            </a:r>
            <a:r>
              <a:rPr lang="en-US" sz="1600" dirty="0"/>
              <a:t>, S., </a:t>
            </a:r>
            <a:r>
              <a:rPr lang="en-US" sz="1600" dirty="0" err="1"/>
              <a:t>Vergauwe</a:t>
            </a:r>
            <a:r>
              <a:rPr lang="en-US" sz="1600" dirty="0"/>
              <a:t>, E., &amp; </a:t>
            </a:r>
            <a:r>
              <a:rPr lang="en-US" sz="1600" dirty="0" err="1"/>
              <a:t>Camos</a:t>
            </a:r>
            <a:r>
              <a:rPr lang="en-US" sz="1600" dirty="0"/>
              <a:t>, V. (2007). Time and cognitive load in working memory. </a:t>
            </a:r>
            <a:r>
              <a:rPr lang="en-US" sz="1600" i="1" dirty="0"/>
              <a:t>Journal of Experimental Psychology: Learning, Memory, and Cognition</a:t>
            </a:r>
            <a:r>
              <a:rPr lang="en-US" sz="1600" dirty="0"/>
              <a:t>, </a:t>
            </a:r>
            <a:r>
              <a:rPr lang="en-US" sz="1600" i="1" dirty="0"/>
              <a:t>33</a:t>
            </a:r>
            <a:r>
              <a:rPr lang="en-US" sz="1600" dirty="0"/>
              <a:t>(3), 570.</a:t>
            </a:r>
          </a:p>
          <a:p>
            <a:pPr marL="458788" indent="-458788">
              <a:spcBef>
                <a:spcPts val="0"/>
              </a:spcBef>
              <a:spcAft>
                <a:spcPts val="600"/>
              </a:spcAft>
              <a:buNone/>
            </a:pPr>
            <a:r>
              <a:rPr lang="en-US" sz="1600" dirty="0" err="1"/>
              <a:t>Barrouillet</a:t>
            </a:r>
            <a:r>
              <a:rPr lang="en-US" sz="1600" dirty="0"/>
              <a:t>, P., </a:t>
            </a:r>
            <a:r>
              <a:rPr lang="en-US" sz="1600" dirty="0" err="1"/>
              <a:t>Portrat</a:t>
            </a:r>
            <a:r>
              <a:rPr lang="en-US" sz="1600" dirty="0"/>
              <a:t>, S., </a:t>
            </a:r>
            <a:r>
              <a:rPr lang="en-US" sz="1600" dirty="0" err="1"/>
              <a:t>Camos</a:t>
            </a:r>
            <a:r>
              <a:rPr lang="en-US" sz="1600" dirty="0"/>
              <a:t>, V. (2011). On the law relating processing to storage in working memory. Psychological Review, American Psychological Association, 118 (2), pp.175-92.</a:t>
            </a:r>
          </a:p>
          <a:p>
            <a:pPr marL="458788" indent="-458788">
              <a:spcBef>
                <a:spcPts val="0"/>
              </a:spcBef>
              <a:spcAft>
                <a:spcPts val="600"/>
              </a:spcAft>
              <a:buNone/>
            </a:pPr>
            <a:r>
              <a:rPr lang="en-US" sz="1600" dirty="0" err="1"/>
              <a:t>Camos</a:t>
            </a:r>
            <a:r>
              <a:rPr lang="en-US" sz="1600" dirty="0"/>
              <a:t>, V., &amp; </a:t>
            </a:r>
            <a:r>
              <a:rPr lang="en-US" sz="1600" dirty="0" err="1"/>
              <a:t>Barrouillet</a:t>
            </a:r>
            <a:r>
              <a:rPr lang="en-US" sz="1600" dirty="0"/>
              <a:t>, P. (2014). </a:t>
            </a:r>
            <a:r>
              <a:rPr lang="en-US" sz="1600" dirty="0" err="1"/>
              <a:t>Attentional</a:t>
            </a:r>
            <a:r>
              <a:rPr lang="en-US" sz="1600" dirty="0"/>
              <a:t> and non-</a:t>
            </a:r>
            <a:r>
              <a:rPr lang="en-US" sz="1600" dirty="0" err="1"/>
              <a:t>attentional</a:t>
            </a:r>
            <a:r>
              <a:rPr lang="en-US" sz="1600" dirty="0"/>
              <a:t> systems in the maintenance of verbal information in working memory: the executive and phonological loops. </a:t>
            </a:r>
            <a:r>
              <a:rPr lang="en-US" sz="1600" i="1" dirty="0"/>
              <a:t>Frontiers in Human Neuroscience</a:t>
            </a:r>
            <a:r>
              <a:rPr lang="en-US" sz="1600" dirty="0"/>
              <a:t>, </a:t>
            </a:r>
            <a:r>
              <a:rPr lang="en-US" sz="1600" i="1" dirty="0"/>
              <a:t>8</a:t>
            </a:r>
            <a:r>
              <a:rPr lang="en-US" sz="1600" dirty="0"/>
              <a:t>, 900. doi:10.3389/fnhum.</a:t>
            </a:r>
            <a:r>
              <a:rPr lang="en-US" sz="1600" dirty="0" smtClean="0"/>
              <a:t>2014.00900</a:t>
            </a:r>
          </a:p>
          <a:p>
            <a:pPr marL="458788" indent="-458788">
              <a:spcBef>
                <a:spcPts val="0"/>
              </a:spcBef>
              <a:spcAft>
                <a:spcPts val="600"/>
              </a:spcAft>
              <a:buNone/>
            </a:pPr>
            <a:r>
              <a:rPr lang="en-US" sz="1600" dirty="0" smtClean="0"/>
              <a:t>Glavan, J. J. (2017). </a:t>
            </a:r>
            <a:r>
              <a:rPr lang="en-US" sz="1600" i="1" dirty="0" smtClean="0"/>
              <a:t>Exploring the Time-Based Resource-Sharing model of working memory through computational modeling. </a:t>
            </a:r>
            <a:r>
              <a:rPr lang="en-US" sz="1600" dirty="0" smtClean="0"/>
              <a:t>(Unpublished master’s thesis). Wright State University. </a:t>
            </a:r>
            <a:r>
              <a:rPr lang="en-US" sz="1600" dirty="0"/>
              <a:t>(http://</a:t>
            </a:r>
            <a:r>
              <a:rPr lang="en-US" sz="1600" dirty="0" err="1"/>
              <a:t>rave.ohiolink.edu</a:t>
            </a:r>
            <a:r>
              <a:rPr lang="en-US" sz="1600" dirty="0"/>
              <a:t>/</a:t>
            </a:r>
            <a:r>
              <a:rPr lang="en-US" sz="1600" dirty="0" err="1"/>
              <a:t>etdc</a:t>
            </a:r>
            <a:r>
              <a:rPr lang="en-US" sz="1600" dirty="0"/>
              <a:t>/</a:t>
            </a:r>
            <a:r>
              <a:rPr lang="en-US" sz="1600" dirty="0" err="1"/>
              <a:t>view?</a:t>
            </a:r>
            <a:r>
              <a:rPr lang="en-US" sz="1600" dirty="0" err="1" smtClean="0"/>
              <a:t>acc</a:t>
            </a:r>
            <a:r>
              <a:rPr lang="en-US" sz="1600" dirty="0" err="1"/>
              <a:t>_</a:t>
            </a:r>
            <a:r>
              <a:rPr lang="en-US" sz="1600" dirty="0" err="1" smtClean="0"/>
              <a:t>num</a:t>
            </a:r>
            <a:r>
              <a:rPr lang="en-US" sz="1600" dirty="0" smtClean="0"/>
              <a:t>=wright149609967802364)</a:t>
            </a:r>
            <a:endParaRPr lang="en-US" sz="1600" dirty="0"/>
          </a:p>
        </p:txBody>
      </p:sp>
    </p:spTree>
    <p:extLst>
      <p:ext uri="{BB962C8B-B14F-4D97-AF65-F5344CB8AC3E}">
        <p14:creationId xmlns:p14="http://schemas.microsoft.com/office/powerpoint/2010/main" val="6424968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en-US" sz="4000" dirty="0" smtClean="0"/>
              <a:t>ore </a:t>
            </a:r>
            <a:r>
              <a:rPr lang="en-US" dirty="0" smtClean="0"/>
              <a:t>R</a:t>
            </a:r>
            <a:r>
              <a:rPr lang="en-US" sz="4000" dirty="0" smtClean="0"/>
              <a:t>esults</a:t>
            </a:r>
            <a:endParaRPr lang="en-US" sz="4000" dirty="0"/>
          </a:p>
        </p:txBody>
      </p:sp>
      <p:pic>
        <p:nvPicPr>
          <p:cNvPr id="4" name="Picture 3"/>
          <p:cNvPicPr>
            <a:picLocks noChangeAspect="1"/>
          </p:cNvPicPr>
          <p:nvPr/>
        </p:nvPicPr>
        <p:blipFill>
          <a:blip r:embed="rId2"/>
          <a:stretch>
            <a:fillRect/>
          </a:stretch>
        </p:blipFill>
        <p:spPr>
          <a:xfrm>
            <a:off x="12801600" y="16545860"/>
            <a:ext cx="18288000" cy="8142940"/>
          </a:xfrm>
          <a:prstGeom prst="rect">
            <a:avLst/>
          </a:prstGeom>
        </p:spPr>
      </p:pic>
      <p:pic>
        <p:nvPicPr>
          <p:cNvPr id="5" name="Picture 4"/>
          <p:cNvPicPr>
            <a:picLocks noChangeAspect="1"/>
          </p:cNvPicPr>
          <p:nvPr/>
        </p:nvPicPr>
        <p:blipFill>
          <a:blip r:embed="rId2"/>
          <a:stretch>
            <a:fillRect/>
          </a:stretch>
        </p:blipFill>
        <p:spPr>
          <a:xfrm>
            <a:off x="12954000" y="16698260"/>
            <a:ext cx="18288000" cy="8142940"/>
          </a:xfrm>
          <a:prstGeom prst="rect">
            <a:avLst/>
          </a:prstGeom>
        </p:spPr>
      </p:pic>
      <p:pic>
        <p:nvPicPr>
          <p:cNvPr id="6" name="Picture 5"/>
          <p:cNvPicPr>
            <a:picLocks noChangeAspect="1"/>
          </p:cNvPicPr>
          <p:nvPr/>
        </p:nvPicPr>
        <p:blipFill>
          <a:blip r:embed="rId3"/>
          <a:stretch>
            <a:fillRect/>
          </a:stretch>
        </p:blipFill>
        <p:spPr>
          <a:xfrm>
            <a:off x="0" y="1476352"/>
            <a:ext cx="9144000" cy="4108681"/>
          </a:xfrm>
          <a:prstGeom prst="rect">
            <a:avLst/>
          </a:prstGeom>
        </p:spPr>
      </p:pic>
    </p:spTree>
    <p:extLst>
      <p:ext uri="{BB962C8B-B14F-4D97-AF65-F5344CB8AC3E}">
        <p14:creationId xmlns:p14="http://schemas.microsoft.com/office/powerpoint/2010/main" val="12571500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Attentional</a:t>
            </a:r>
            <a:r>
              <a:rPr lang="en-US" dirty="0" smtClean="0"/>
              <a:t> Refreshing</a:t>
            </a:r>
            <a:endParaRPr lang="en-US" dirty="0"/>
          </a:p>
        </p:txBody>
      </p:sp>
      <p:sp>
        <p:nvSpPr>
          <p:cNvPr id="3" name="Content Placeholder 2"/>
          <p:cNvSpPr>
            <a:spLocks noGrp="1"/>
          </p:cNvSpPr>
          <p:nvPr>
            <p:ph idx="1"/>
          </p:nvPr>
        </p:nvSpPr>
        <p:spPr/>
        <p:txBody>
          <a:bodyPr>
            <a:normAutofit/>
          </a:bodyPr>
          <a:lstStyle/>
          <a:p>
            <a:r>
              <a:rPr lang="en-US" dirty="0" smtClean="0"/>
              <a:t>Retrieval Strategy</a:t>
            </a:r>
          </a:p>
          <a:p>
            <a:pPr lvl="1"/>
            <a:r>
              <a:rPr lang="en-US" dirty="0" smtClean="0"/>
              <a:t>Request any target</a:t>
            </a:r>
          </a:p>
          <a:p>
            <a:pPr lvl="1"/>
            <a:r>
              <a:rPr lang="en-US" dirty="0" smtClean="0"/>
              <a:t>Use just retrieved target as the cue for next request</a:t>
            </a:r>
          </a:p>
          <a:p>
            <a:r>
              <a:rPr lang="en-US" dirty="0" smtClean="0"/>
              <a:t>Episodic Similarity</a:t>
            </a:r>
          </a:p>
          <a:p>
            <a:pPr lvl="1"/>
            <a:r>
              <a:rPr lang="en-US" dirty="0" smtClean="0"/>
              <a:t>Association between targets which were encoded under similar temporal-contexts</a:t>
            </a:r>
          </a:p>
          <a:p>
            <a:r>
              <a:rPr lang="en-US" dirty="0" smtClean="0"/>
              <a:t>Temporal Inhibition</a:t>
            </a:r>
          </a:p>
          <a:p>
            <a:pPr lvl="1"/>
            <a:r>
              <a:rPr lang="en-US" dirty="0" smtClean="0"/>
              <a:t>Recently retrieved chunks are penalized</a:t>
            </a:r>
            <a:endParaRPr lang="en-US" dirty="0"/>
          </a:p>
        </p:txBody>
      </p:sp>
      <p:sp>
        <p:nvSpPr>
          <p:cNvPr id="5" name="TextBox 4"/>
          <p:cNvSpPr txBox="1"/>
          <p:nvPr/>
        </p:nvSpPr>
        <p:spPr>
          <a:xfrm>
            <a:off x="154475" y="6364416"/>
            <a:ext cx="8770688" cy="369332"/>
          </a:xfrm>
          <a:prstGeom prst="rect">
            <a:avLst/>
          </a:prstGeom>
          <a:noFill/>
        </p:spPr>
        <p:txBody>
          <a:bodyPr wrap="square" rtlCol="0">
            <a:spAutoFit/>
          </a:bodyPr>
          <a:lstStyle/>
          <a:p>
            <a:pPr algn="r"/>
            <a:r>
              <a:rPr lang="en-US" dirty="0" smtClean="0"/>
              <a:t>Glavan (2017)</a:t>
            </a:r>
            <a:endParaRPr lang="en-US" dirty="0"/>
          </a:p>
        </p:txBody>
      </p:sp>
    </p:spTree>
    <p:extLst>
      <p:ext uri="{BB962C8B-B14F-4D97-AF65-F5344CB8AC3E}">
        <p14:creationId xmlns:p14="http://schemas.microsoft.com/office/powerpoint/2010/main" val="870798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Articulatory Rehearsal</a:t>
            </a:r>
            <a:endParaRPr lang="en-US" dirty="0"/>
          </a:p>
        </p:txBody>
      </p:sp>
      <p:sp>
        <p:nvSpPr>
          <p:cNvPr id="3" name="Content Placeholder 2"/>
          <p:cNvSpPr>
            <a:spLocks noGrp="1"/>
          </p:cNvSpPr>
          <p:nvPr>
            <p:ph idx="1"/>
          </p:nvPr>
        </p:nvSpPr>
        <p:spPr/>
        <p:txBody>
          <a:bodyPr>
            <a:normAutofit/>
          </a:bodyPr>
          <a:lstStyle/>
          <a:p>
            <a:r>
              <a:rPr lang="en-US" dirty="0" smtClean="0"/>
              <a:t>If bottleneck is open, make a fresh retrieval</a:t>
            </a:r>
          </a:p>
          <a:p>
            <a:r>
              <a:rPr lang="en-US" dirty="0" smtClean="0"/>
              <a:t>Continued Refreshing</a:t>
            </a:r>
          </a:p>
          <a:p>
            <a:pPr lvl="1"/>
            <a:r>
              <a:rPr lang="en-US" dirty="0" smtClean="0"/>
              <a:t>If nothing in Aural buffer, then make another retrieval and</a:t>
            </a:r>
          </a:p>
          <a:p>
            <a:pPr lvl="2"/>
            <a:r>
              <a:rPr lang="en-US" dirty="0" smtClean="0"/>
              <a:t>If Vocal module is free, then subvocalize the current item</a:t>
            </a:r>
          </a:p>
          <a:p>
            <a:pPr lvl="1"/>
            <a:r>
              <a:rPr lang="en-US" dirty="0" smtClean="0"/>
              <a:t>If Aural buffer is full and Vocal module is free, then</a:t>
            </a:r>
          </a:p>
          <a:p>
            <a:pPr lvl="2"/>
            <a:r>
              <a:rPr lang="en-US" dirty="0" smtClean="0"/>
              <a:t>If Declarative module is free then make a retrieval for and subvocalize the item in the Aural buffer</a:t>
            </a:r>
          </a:p>
          <a:p>
            <a:pPr lvl="2"/>
            <a:r>
              <a:rPr lang="en-US" dirty="0" smtClean="0"/>
              <a:t>If Declarative module is busy then subvocalize the item in the Aural buffer</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latin typeface="News Gothic MT"/>
              </a:rPr>
              <a:pPr/>
              <a:t>27</a:t>
            </a:fld>
            <a:endParaRPr lang="en-US">
              <a:solidFill>
                <a:prstClr val="white"/>
              </a:solidFill>
              <a:latin typeface="News Gothic MT"/>
            </a:endParaRPr>
          </a:p>
        </p:txBody>
      </p:sp>
    </p:spTree>
    <p:extLst>
      <p:ext uri="{BB962C8B-B14F-4D97-AF65-F5344CB8AC3E}">
        <p14:creationId xmlns:p14="http://schemas.microsoft.com/office/powerpoint/2010/main" val="42538624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09229"/>
          </a:xfrm>
        </p:spPr>
        <p:txBody>
          <a:bodyPr>
            <a:normAutofit/>
          </a:bodyPr>
          <a:lstStyle/>
          <a:p>
            <a:r>
              <a:rPr lang="en-US" dirty="0" smtClean="0"/>
              <a:t>Span-CL </a:t>
            </a:r>
            <a:r>
              <a:rPr lang="en-US" dirty="0"/>
              <a:t>f</a:t>
            </a:r>
            <a:r>
              <a:rPr lang="en-US" dirty="0" smtClean="0"/>
              <a:t>unction appears to hold across changes in strategy</a:t>
            </a:r>
            <a:endParaRPr lang="en-US" dirty="0"/>
          </a:p>
        </p:txBody>
      </p:sp>
    </p:spTree>
    <p:extLst>
      <p:ext uri="{BB962C8B-B14F-4D97-AF65-F5344CB8AC3E}">
        <p14:creationId xmlns:p14="http://schemas.microsoft.com/office/powerpoint/2010/main" val="40346452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x4 task-c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19126690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a:r>
            <a:r>
              <a:rPr lang="en-US" sz="4000" dirty="0" smtClean="0"/>
              <a:t>orking</a:t>
            </a:r>
            <a:r>
              <a:rPr lang="en-US" dirty="0" smtClean="0"/>
              <a:t> M</a:t>
            </a:r>
            <a:r>
              <a:rPr lang="en-US" sz="4000" dirty="0" smtClean="0"/>
              <a:t>emory</a:t>
            </a:r>
            <a:endParaRPr lang="en-US" dirty="0"/>
          </a:p>
        </p:txBody>
      </p:sp>
      <p:sp>
        <p:nvSpPr>
          <p:cNvPr id="3" name="Content Placeholder 2"/>
          <p:cNvSpPr>
            <a:spLocks noGrp="1"/>
          </p:cNvSpPr>
          <p:nvPr>
            <p:ph idx="1"/>
          </p:nvPr>
        </p:nvSpPr>
        <p:spPr/>
        <p:txBody>
          <a:bodyPr/>
          <a:lstStyle/>
          <a:p>
            <a:r>
              <a:rPr lang="en-US" dirty="0" smtClean="0"/>
              <a:t>Commonly </a:t>
            </a:r>
            <a:r>
              <a:rPr lang="en-US" dirty="0"/>
              <a:t>thought of as </a:t>
            </a:r>
            <a:r>
              <a:rPr lang="en-US" dirty="0" smtClean="0"/>
              <a:t>a (passive?) </a:t>
            </a:r>
            <a:r>
              <a:rPr lang="en-US" dirty="0"/>
              <a:t>store or sketchpad for </a:t>
            </a:r>
            <a:r>
              <a:rPr lang="en-US" b="1" dirty="0"/>
              <a:t>holding</a:t>
            </a:r>
            <a:r>
              <a:rPr lang="en-US" dirty="0"/>
              <a:t> and </a:t>
            </a:r>
            <a:r>
              <a:rPr lang="en-US" b="1" dirty="0"/>
              <a:t>modifying</a:t>
            </a:r>
            <a:r>
              <a:rPr lang="en-US" dirty="0"/>
              <a:t> </a:t>
            </a:r>
            <a:r>
              <a:rPr lang="en-US" dirty="0" smtClean="0"/>
              <a:t>information</a:t>
            </a:r>
          </a:p>
          <a:p>
            <a:pPr lvl="1">
              <a:buClrTx/>
            </a:pPr>
            <a:r>
              <a:rPr lang="en-US" dirty="0" smtClean="0"/>
              <a:t>Maintenance</a:t>
            </a:r>
          </a:p>
          <a:p>
            <a:pPr lvl="1">
              <a:buClrTx/>
            </a:pPr>
            <a:r>
              <a:rPr lang="en-US" dirty="0" smtClean="0"/>
              <a:t>Processing</a:t>
            </a:r>
          </a:p>
          <a:p>
            <a:pPr lvl="2"/>
            <a:r>
              <a:rPr lang="en-US" dirty="0" smtClean="0"/>
              <a:t>The maintained information or other information</a:t>
            </a:r>
            <a:endParaRPr lang="en-US" dirty="0"/>
          </a:p>
          <a:p>
            <a:endParaRPr lang="en-US" dirty="0"/>
          </a:p>
        </p:txBody>
      </p:sp>
      <p:sp>
        <p:nvSpPr>
          <p:cNvPr id="4" name="TextBox 3"/>
          <p:cNvSpPr txBox="1"/>
          <p:nvPr/>
        </p:nvSpPr>
        <p:spPr>
          <a:xfrm>
            <a:off x="2291318" y="5132860"/>
            <a:ext cx="4556452" cy="830997"/>
          </a:xfrm>
          <a:prstGeom prst="rect">
            <a:avLst/>
          </a:prstGeom>
          <a:noFill/>
        </p:spPr>
        <p:txBody>
          <a:bodyPr wrap="square" rtlCol="0">
            <a:spAutoFit/>
          </a:bodyPr>
          <a:lstStyle/>
          <a:p>
            <a:pPr algn="ctr"/>
            <a:r>
              <a:rPr lang="en-US" sz="4800" dirty="0" smtClean="0"/>
              <a:t>3 + 4 = 7</a:t>
            </a:r>
            <a:endParaRPr lang="en-US" sz="4800" dirty="0"/>
          </a:p>
        </p:txBody>
      </p:sp>
    </p:spTree>
    <p:extLst>
      <p:ext uri="{BB962C8B-B14F-4D97-AF65-F5344CB8AC3E}">
        <p14:creationId xmlns:p14="http://schemas.microsoft.com/office/powerpoint/2010/main" val="32092804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x4 task-cl 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3" name="Picture 2"/>
          <p:cNvPicPr>
            <a:picLocks noChangeAspect="1"/>
          </p:cNvPicPr>
          <p:nvPr/>
        </p:nvPicPr>
        <p:blipFill rotWithShape="1">
          <a:blip r:embed="rId3"/>
          <a:srcRect t="17401" b="157"/>
          <a:stretch/>
        </p:blipFill>
        <p:spPr>
          <a:xfrm>
            <a:off x="8150190" y="2354491"/>
            <a:ext cx="866672" cy="2167128"/>
          </a:xfrm>
          <a:prstGeom prst="rect">
            <a:avLst/>
          </a:prstGeom>
        </p:spPr>
      </p:pic>
    </p:spTree>
    <p:extLst>
      <p:ext uri="{BB962C8B-B14F-4D97-AF65-F5344CB8AC3E}">
        <p14:creationId xmlns:p14="http://schemas.microsoft.com/office/powerpoint/2010/main" val="34754966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Articulatory Suppression</a:t>
            </a:r>
            <a:endParaRPr lang="en-US" dirty="0"/>
          </a:p>
        </p:txBody>
      </p:sp>
      <p:sp>
        <p:nvSpPr>
          <p:cNvPr id="3" name="Content Placeholder 2"/>
          <p:cNvSpPr>
            <a:spLocks noGrp="1"/>
          </p:cNvSpPr>
          <p:nvPr>
            <p:ph idx="1"/>
          </p:nvPr>
        </p:nvSpPr>
        <p:spPr>
          <a:xfrm>
            <a:off x="457199" y="1600200"/>
            <a:ext cx="8373035" cy="4525963"/>
          </a:xfrm>
        </p:spPr>
        <p:txBody>
          <a:bodyPr>
            <a:normAutofit/>
          </a:bodyPr>
          <a:lstStyle/>
          <a:p>
            <a:r>
              <a:rPr lang="en-US" dirty="0" smtClean="0"/>
              <a:t>Additional subtask</a:t>
            </a:r>
          </a:p>
          <a:p>
            <a:pPr lvl="1"/>
            <a:r>
              <a:rPr lang="en-US" dirty="0" smtClean="0"/>
              <a:t>Tone is played every 1 second during distractor subtask</a:t>
            </a:r>
          </a:p>
          <a:p>
            <a:pPr lvl="1"/>
            <a:r>
              <a:rPr lang="en-US" dirty="0" smtClean="0"/>
              <a:t>When the tone is heard, say “</a:t>
            </a:r>
            <a:r>
              <a:rPr lang="en-US" dirty="0" err="1" smtClean="0"/>
              <a:t>ba</a:t>
            </a:r>
            <a:r>
              <a:rPr lang="en-US" dirty="0" smtClean="0"/>
              <a:t>”</a:t>
            </a:r>
          </a:p>
          <a:p>
            <a:pPr lvl="1"/>
            <a:endParaRPr lang="en-US" sz="800" dirty="0" smtClean="0"/>
          </a:p>
          <a:p>
            <a:r>
              <a:rPr lang="en-US" dirty="0" smtClean="0"/>
              <a:t>Articulatory loop misses the tone</a:t>
            </a:r>
          </a:p>
          <a:p>
            <a:pPr lvl="1"/>
            <a:r>
              <a:rPr lang="en-US" dirty="0" smtClean="0"/>
              <a:t>May just be an implementation limitation of ACT-R</a:t>
            </a:r>
          </a:p>
          <a:p>
            <a:pPr lvl="1"/>
            <a:r>
              <a:rPr lang="en-US" dirty="0" smtClean="0"/>
              <a:t>Need more developed perceptual modules</a:t>
            </a:r>
            <a:endParaRPr lang="en-US" dirty="0"/>
          </a:p>
        </p:txBody>
      </p:sp>
    </p:spTree>
    <p:extLst>
      <p:ext uri="{BB962C8B-B14F-4D97-AF65-F5344CB8AC3E}">
        <p14:creationId xmlns:p14="http://schemas.microsoft.com/office/powerpoint/2010/main" val="3495589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2" name="Picture 1" descr="suppression rates mwcs2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4208970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2" name="Picture 1" descr="refreshing with suppres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7488512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2" name="Picture 1" descr="q-rehearsal with suppres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3087690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3" name="Picture 2" descr="Suppression Rat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48" y="1329765"/>
            <a:ext cx="8367058" cy="4183529"/>
          </a:xfrm>
          <a:prstGeom prst="rect">
            <a:avLst/>
          </a:prstGeom>
        </p:spPr>
      </p:pic>
    </p:spTree>
    <p:extLst>
      <p:ext uri="{BB962C8B-B14F-4D97-AF65-F5344CB8AC3E}">
        <p14:creationId xmlns:p14="http://schemas.microsoft.com/office/powerpoint/2010/main" val="20564378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2" name="Picture 1" descr="Group S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1779035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2" name="Picture 1" descr="Group Tas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pic>
        <p:nvPicPr>
          <p:cNvPr id="3" name="Picture 2"/>
          <p:cNvPicPr>
            <a:picLocks noChangeAspect="1"/>
          </p:cNvPicPr>
          <p:nvPr/>
        </p:nvPicPr>
        <p:blipFill>
          <a:blip r:embed="rId3"/>
          <a:stretch>
            <a:fillRect/>
          </a:stretch>
        </p:blipFill>
        <p:spPr>
          <a:xfrm>
            <a:off x="8150190" y="2121253"/>
            <a:ext cx="866672" cy="2628713"/>
          </a:xfrm>
          <a:prstGeom prst="rect">
            <a:avLst/>
          </a:prstGeom>
        </p:spPr>
      </p:pic>
    </p:spTree>
    <p:extLst>
      <p:ext uri="{BB962C8B-B14F-4D97-AF65-F5344CB8AC3E}">
        <p14:creationId xmlns:p14="http://schemas.microsoft.com/office/powerpoint/2010/main" val="36581282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t>
            </a:r>
            <a:r>
              <a:rPr lang="en-US" sz="4000" dirty="0" smtClean="0"/>
              <a:t>ime-</a:t>
            </a:r>
            <a:r>
              <a:rPr lang="en-US" dirty="0" smtClean="0"/>
              <a:t>B</a:t>
            </a:r>
            <a:r>
              <a:rPr lang="en-US" sz="4000" dirty="0" smtClean="0"/>
              <a:t>ased</a:t>
            </a:r>
            <a:br>
              <a:rPr lang="en-US" sz="4000" dirty="0" smtClean="0"/>
            </a:br>
            <a:r>
              <a:rPr lang="en-US" dirty="0" smtClean="0"/>
              <a:t>R</a:t>
            </a:r>
            <a:r>
              <a:rPr lang="en-US" sz="4000" dirty="0" smtClean="0"/>
              <a:t>esource</a:t>
            </a:r>
            <a:r>
              <a:rPr lang="en-US" sz="4000" dirty="0" smtClean="0"/>
              <a:t>-</a:t>
            </a:r>
            <a:r>
              <a:rPr lang="en-US" dirty="0" smtClean="0"/>
              <a:t>S</a:t>
            </a:r>
            <a:r>
              <a:rPr lang="en-US" sz="4000" dirty="0" smtClean="0"/>
              <a:t>haring</a:t>
            </a:r>
            <a:endParaRPr lang="en-US" sz="4000" dirty="0"/>
          </a:p>
        </p:txBody>
      </p:sp>
      <p:sp>
        <p:nvSpPr>
          <p:cNvPr id="3" name="Content Placeholder 2"/>
          <p:cNvSpPr>
            <a:spLocks noGrp="1"/>
          </p:cNvSpPr>
          <p:nvPr>
            <p:ph idx="1"/>
          </p:nvPr>
        </p:nvSpPr>
        <p:spPr>
          <a:xfrm>
            <a:off x="457200" y="1600200"/>
            <a:ext cx="8229600" cy="4764216"/>
          </a:xfrm>
        </p:spPr>
        <p:txBody>
          <a:bodyPr>
            <a:normAutofit/>
          </a:bodyPr>
          <a:lstStyle/>
          <a:p>
            <a:r>
              <a:rPr lang="en-US" dirty="0" smtClean="0">
                <a:solidFill>
                  <a:srgbClr val="333333"/>
                </a:solidFill>
              </a:rPr>
              <a:t>WM </a:t>
            </a:r>
            <a:r>
              <a:rPr lang="en-US" dirty="0">
                <a:solidFill>
                  <a:srgbClr val="333333"/>
                </a:solidFill>
              </a:rPr>
              <a:t>i</a:t>
            </a:r>
            <a:r>
              <a:rPr lang="en-US" dirty="0" smtClean="0">
                <a:solidFill>
                  <a:srgbClr val="333333"/>
                </a:solidFill>
              </a:rPr>
              <a:t>s an active mechanism</a:t>
            </a:r>
          </a:p>
          <a:p>
            <a:pPr lvl="1">
              <a:buClrTx/>
            </a:pPr>
            <a:r>
              <a:rPr lang="en-US" b="1" dirty="0" smtClean="0">
                <a:solidFill>
                  <a:srgbClr val="333333"/>
                </a:solidFill>
              </a:rPr>
              <a:t>Focuses attention on a single item for maintenance or processing</a:t>
            </a:r>
          </a:p>
          <a:p>
            <a:pPr lvl="2"/>
            <a:r>
              <a:rPr lang="en-US" sz="2800" dirty="0" smtClean="0">
                <a:solidFill>
                  <a:srgbClr val="333333"/>
                </a:solidFill>
              </a:rPr>
              <a:t>Focused item gains strength (activation)</a:t>
            </a:r>
          </a:p>
          <a:p>
            <a:pPr lvl="1"/>
            <a:endParaRPr lang="en-US" sz="1200" dirty="0" smtClean="0">
              <a:solidFill>
                <a:srgbClr val="333333"/>
              </a:solidFill>
            </a:endParaRPr>
          </a:p>
          <a:p>
            <a:pPr lvl="1">
              <a:buClrTx/>
            </a:pPr>
            <a:r>
              <a:rPr lang="en-US" b="1" dirty="0" smtClean="0">
                <a:solidFill>
                  <a:srgbClr val="333333"/>
                </a:solidFill>
              </a:rPr>
              <a:t>All other items decay with time</a:t>
            </a:r>
          </a:p>
          <a:p>
            <a:pPr lvl="2"/>
            <a:r>
              <a:rPr lang="en-US" sz="2800" dirty="0" smtClean="0">
                <a:solidFill>
                  <a:srgbClr val="333333"/>
                </a:solidFill>
              </a:rPr>
              <a:t>More time for maintenance = more information retained</a:t>
            </a:r>
          </a:p>
          <a:p>
            <a:pPr lvl="2"/>
            <a:r>
              <a:rPr lang="en-US" sz="2800" dirty="0" smtClean="0">
                <a:solidFill>
                  <a:srgbClr val="333333"/>
                </a:solidFill>
              </a:rPr>
              <a:t>Less time for maintenance = less information retained</a:t>
            </a:r>
            <a:endParaRPr lang="en-US" sz="2800" dirty="0">
              <a:solidFill>
                <a:srgbClr val="333333"/>
              </a:solidFill>
            </a:endParaRPr>
          </a:p>
        </p:txBody>
      </p:sp>
      <p:sp>
        <p:nvSpPr>
          <p:cNvPr id="4" name="TextBox 3"/>
          <p:cNvSpPr txBox="1"/>
          <p:nvPr/>
        </p:nvSpPr>
        <p:spPr>
          <a:xfrm>
            <a:off x="154475" y="6364416"/>
            <a:ext cx="8770688" cy="369332"/>
          </a:xfrm>
          <a:prstGeom prst="rect">
            <a:avLst/>
          </a:prstGeom>
          <a:noFill/>
        </p:spPr>
        <p:txBody>
          <a:bodyPr wrap="square" rtlCol="0">
            <a:spAutoFit/>
          </a:bodyPr>
          <a:lstStyle/>
          <a:p>
            <a:pPr algn="r"/>
            <a:r>
              <a:rPr lang="en-US" dirty="0" err="1" smtClean="0">
                <a:solidFill>
                  <a:srgbClr val="333333"/>
                </a:solidFill>
              </a:rPr>
              <a:t>Barrouillet</a:t>
            </a:r>
            <a:r>
              <a:rPr lang="en-US" dirty="0" smtClean="0">
                <a:solidFill>
                  <a:srgbClr val="333333"/>
                </a:solidFill>
              </a:rPr>
              <a:t>, </a:t>
            </a:r>
            <a:r>
              <a:rPr lang="en-US" dirty="0" err="1" smtClean="0">
                <a:solidFill>
                  <a:srgbClr val="333333"/>
                </a:solidFill>
              </a:rPr>
              <a:t>Bernardin</a:t>
            </a:r>
            <a:r>
              <a:rPr lang="en-US" dirty="0" smtClean="0">
                <a:solidFill>
                  <a:srgbClr val="333333"/>
                </a:solidFill>
              </a:rPr>
              <a:t> &amp; </a:t>
            </a:r>
            <a:r>
              <a:rPr lang="en-US" dirty="0" err="1" smtClean="0">
                <a:solidFill>
                  <a:srgbClr val="333333"/>
                </a:solidFill>
              </a:rPr>
              <a:t>Camos</a:t>
            </a:r>
            <a:r>
              <a:rPr lang="en-US" dirty="0" smtClean="0">
                <a:solidFill>
                  <a:srgbClr val="333333"/>
                </a:solidFill>
              </a:rPr>
              <a:t> (2004)</a:t>
            </a:r>
            <a:endParaRPr lang="en-US" dirty="0">
              <a:solidFill>
                <a:srgbClr val="333333"/>
              </a:solidFill>
            </a:endParaRPr>
          </a:p>
        </p:txBody>
      </p:sp>
    </p:spTree>
    <p:extLst>
      <p:ext uri="{BB962C8B-B14F-4D97-AF65-F5344CB8AC3E}">
        <p14:creationId xmlns:p14="http://schemas.microsoft.com/office/powerpoint/2010/main" val="1387287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sz="4000" dirty="0" smtClean="0"/>
              <a:t>ognitive</a:t>
            </a:r>
            <a:r>
              <a:rPr lang="en-US" dirty="0" smtClean="0"/>
              <a:t> L</a:t>
            </a:r>
            <a:r>
              <a:rPr lang="en-US" sz="4000" dirty="0" smtClean="0"/>
              <a:t>oad</a:t>
            </a:r>
            <a:endParaRPr lang="en-US" sz="4000" dirty="0"/>
          </a:p>
        </p:txBody>
      </p:sp>
      <p:sp>
        <p:nvSpPr>
          <p:cNvPr id="8" name="TextBox 7"/>
          <p:cNvSpPr txBox="1"/>
          <p:nvPr/>
        </p:nvSpPr>
        <p:spPr>
          <a:xfrm>
            <a:off x="1488276" y="5299482"/>
            <a:ext cx="6169903" cy="400110"/>
          </a:xfrm>
          <a:prstGeom prst="rect">
            <a:avLst/>
          </a:prstGeom>
          <a:noFill/>
        </p:spPr>
        <p:txBody>
          <a:bodyPr wrap="none" rtlCol="0">
            <a:spAutoFit/>
          </a:bodyPr>
          <a:lstStyle/>
          <a:p>
            <a:pPr algn="ctr"/>
            <a:r>
              <a:rPr lang="en-US" sz="2000" i="1" dirty="0" smtClean="0">
                <a:solidFill>
                  <a:srgbClr val="333333"/>
                </a:solidFill>
                <a:latin typeface="Bookman Old Style"/>
                <a:cs typeface="Bookman Old Style"/>
              </a:rPr>
              <a:t>k</a:t>
            </a:r>
            <a:r>
              <a:rPr lang="en-US" sz="2000" dirty="0" smtClean="0">
                <a:solidFill>
                  <a:srgbClr val="333333"/>
                </a:solidFill>
              </a:rPr>
              <a:t> =</a:t>
            </a:r>
            <a:r>
              <a:rPr lang="en-US" sz="2000" i="1" dirty="0" smtClean="0">
                <a:solidFill>
                  <a:srgbClr val="333333"/>
                </a:solidFill>
              </a:rPr>
              <a:t> </a:t>
            </a:r>
            <a:r>
              <a:rPr lang="en-US" sz="2000" dirty="0" smtClean="0">
                <a:solidFill>
                  <a:srgbClr val="333333"/>
                </a:solidFill>
              </a:rPr>
              <a:t>raw WM capacity (unique to individual, task, etc.)</a:t>
            </a:r>
            <a:endParaRPr lang="en-US" sz="2000" i="1" dirty="0">
              <a:solidFill>
                <a:srgbClr val="333333"/>
              </a:solidFill>
            </a:endParaRPr>
          </a:p>
        </p:txBody>
      </p:sp>
      <p:sp>
        <p:nvSpPr>
          <p:cNvPr id="9" name="TextBox 8"/>
          <p:cNvSpPr txBox="1"/>
          <p:nvPr/>
        </p:nvSpPr>
        <p:spPr>
          <a:xfrm>
            <a:off x="154475" y="6364416"/>
            <a:ext cx="8770688" cy="369332"/>
          </a:xfrm>
          <a:prstGeom prst="rect">
            <a:avLst/>
          </a:prstGeom>
          <a:noFill/>
        </p:spPr>
        <p:txBody>
          <a:bodyPr wrap="square" rtlCol="0">
            <a:spAutoFit/>
          </a:bodyPr>
          <a:lstStyle/>
          <a:p>
            <a:pPr algn="r"/>
            <a:r>
              <a:rPr lang="en-US" dirty="0" err="1" smtClean="0">
                <a:solidFill>
                  <a:srgbClr val="333333"/>
                </a:solidFill>
              </a:rPr>
              <a:t>Barrouillet</a:t>
            </a:r>
            <a:r>
              <a:rPr lang="en-US" dirty="0" smtClean="0">
                <a:solidFill>
                  <a:srgbClr val="333333"/>
                </a:solidFill>
              </a:rPr>
              <a:t>, </a:t>
            </a:r>
            <a:r>
              <a:rPr lang="en-US" dirty="0" err="1" smtClean="0">
                <a:solidFill>
                  <a:srgbClr val="333333"/>
                </a:solidFill>
              </a:rPr>
              <a:t>Portrat</a:t>
            </a:r>
            <a:r>
              <a:rPr lang="en-US" dirty="0" smtClean="0">
                <a:solidFill>
                  <a:srgbClr val="333333"/>
                </a:solidFill>
              </a:rPr>
              <a:t> &amp; </a:t>
            </a:r>
            <a:r>
              <a:rPr lang="en-US" dirty="0" err="1" smtClean="0">
                <a:solidFill>
                  <a:srgbClr val="333333"/>
                </a:solidFill>
              </a:rPr>
              <a:t>Camos</a:t>
            </a:r>
            <a:r>
              <a:rPr lang="en-US" dirty="0" smtClean="0">
                <a:solidFill>
                  <a:srgbClr val="333333"/>
                </a:solidFill>
              </a:rPr>
              <a:t> (2011)</a:t>
            </a:r>
            <a:endParaRPr lang="en-US" dirty="0">
              <a:solidFill>
                <a:srgbClr val="333333"/>
              </a:solidFill>
            </a:endParaRPr>
          </a:p>
        </p:txBody>
      </p:sp>
      <p:pic>
        <p:nvPicPr>
          <p:cNvPr id="3" name="Picture 2"/>
          <p:cNvPicPr>
            <a:picLocks noChangeAspect="1"/>
          </p:cNvPicPr>
          <p:nvPr/>
        </p:nvPicPr>
        <p:blipFill>
          <a:blip r:embed="rId3"/>
          <a:stretch>
            <a:fillRect/>
          </a:stretch>
        </p:blipFill>
        <p:spPr>
          <a:xfrm>
            <a:off x="1624643" y="2182315"/>
            <a:ext cx="5913954" cy="2437310"/>
          </a:xfrm>
          <a:prstGeom prst="rect">
            <a:avLst/>
          </a:prstGeom>
        </p:spPr>
      </p:pic>
      <p:pic>
        <p:nvPicPr>
          <p:cNvPr id="4" name="Picture 3"/>
          <p:cNvPicPr>
            <a:picLocks noChangeAspect="1"/>
          </p:cNvPicPr>
          <p:nvPr/>
        </p:nvPicPr>
        <p:blipFill>
          <a:blip r:embed="rId4"/>
          <a:stretch>
            <a:fillRect/>
          </a:stretch>
        </p:blipFill>
        <p:spPr>
          <a:xfrm>
            <a:off x="7934563" y="3466632"/>
            <a:ext cx="990599" cy="1152993"/>
          </a:xfrm>
          <a:prstGeom prst="rect">
            <a:avLst/>
          </a:prstGeom>
        </p:spPr>
      </p:pic>
    </p:spTree>
    <p:extLst>
      <p:ext uri="{BB962C8B-B14F-4D97-AF65-F5344CB8AC3E}">
        <p14:creationId xmlns:p14="http://schemas.microsoft.com/office/powerpoint/2010/main" val="16136492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0"/>
            <a:ext cx="6986734" cy="6858000"/>
          </a:xfrm>
          <a:prstGeom prst="rect">
            <a:avLst/>
          </a:prstGeom>
        </p:spPr>
      </p:pic>
      <p:sp>
        <p:nvSpPr>
          <p:cNvPr id="5" name="TextBox 4"/>
          <p:cNvSpPr txBox="1"/>
          <p:nvPr/>
        </p:nvSpPr>
        <p:spPr>
          <a:xfrm>
            <a:off x="2315956" y="3969718"/>
            <a:ext cx="2432878" cy="1015663"/>
          </a:xfrm>
          <a:prstGeom prst="rect">
            <a:avLst/>
          </a:prstGeom>
          <a:solidFill>
            <a:schemeClr val="bg1"/>
          </a:solidFill>
        </p:spPr>
        <p:txBody>
          <a:bodyPr wrap="none" rtlCol="0">
            <a:spAutoFit/>
          </a:bodyPr>
          <a:lstStyle/>
          <a:p>
            <a:pPr algn="ctr"/>
            <a:r>
              <a:rPr lang="en-US" sz="2000" dirty="0">
                <a:solidFill>
                  <a:prstClr val="black"/>
                </a:solidFill>
                <a:latin typeface="Arial"/>
                <a:cs typeface="Arial"/>
              </a:rPr>
              <a:t>Y = -8.33 * X + 8.13</a:t>
            </a:r>
          </a:p>
          <a:p>
            <a:pPr algn="ctr"/>
            <a:endParaRPr lang="en-US" sz="2000" dirty="0">
              <a:solidFill>
                <a:prstClr val="black"/>
              </a:solidFill>
              <a:latin typeface="Arial"/>
              <a:cs typeface="Arial"/>
            </a:endParaRPr>
          </a:p>
          <a:p>
            <a:pPr algn="ctr"/>
            <a:r>
              <a:rPr lang="en-US" sz="2000" dirty="0">
                <a:solidFill>
                  <a:prstClr val="black"/>
                </a:solidFill>
                <a:latin typeface="Arial"/>
                <a:cs typeface="Arial"/>
              </a:rPr>
              <a:t>R</a:t>
            </a:r>
            <a:r>
              <a:rPr lang="en-US" sz="2000" baseline="30000" dirty="0">
                <a:solidFill>
                  <a:prstClr val="black"/>
                </a:solidFill>
                <a:latin typeface="Arial"/>
                <a:cs typeface="Arial"/>
              </a:rPr>
              <a:t>2</a:t>
            </a:r>
            <a:r>
              <a:rPr lang="en-US" sz="2000" dirty="0">
                <a:solidFill>
                  <a:prstClr val="black"/>
                </a:solidFill>
                <a:latin typeface="Arial"/>
                <a:cs typeface="Arial"/>
              </a:rPr>
              <a:t> = .98</a:t>
            </a:r>
            <a:endParaRPr lang="en-US" sz="2000" dirty="0">
              <a:solidFill>
                <a:prstClr val="black"/>
              </a:solidFill>
              <a:latin typeface="Arial"/>
              <a:cs typeface="Arial"/>
            </a:endParaRPr>
          </a:p>
        </p:txBody>
      </p:sp>
      <p:sp>
        <p:nvSpPr>
          <p:cNvPr id="8" name="TextBox 7"/>
          <p:cNvSpPr txBox="1"/>
          <p:nvPr/>
        </p:nvSpPr>
        <p:spPr>
          <a:xfrm>
            <a:off x="154475" y="6364416"/>
            <a:ext cx="8770688" cy="369332"/>
          </a:xfrm>
          <a:prstGeom prst="rect">
            <a:avLst/>
          </a:prstGeom>
          <a:noFill/>
        </p:spPr>
        <p:txBody>
          <a:bodyPr wrap="square" rtlCol="0">
            <a:spAutoFit/>
          </a:bodyPr>
          <a:lstStyle/>
          <a:p>
            <a:r>
              <a:rPr lang="en-US" dirty="0" err="1">
                <a:solidFill>
                  <a:prstClr val="black"/>
                </a:solidFill>
                <a:latin typeface="Calibri"/>
              </a:rPr>
              <a:t>Barrouillet</a:t>
            </a:r>
            <a:r>
              <a:rPr lang="en-US" dirty="0">
                <a:solidFill>
                  <a:prstClr val="black"/>
                </a:solidFill>
                <a:latin typeface="Calibri"/>
              </a:rPr>
              <a:t>, </a:t>
            </a:r>
            <a:r>
              <a:rPr lang="en-US" dirty="0" err="1">
                <a:solidFill>
                  <a:prstClr val="black"/>
                </a:solidFill>
                <a:latin typeface="Calibri"/>
              </a:rPr>
              <a:t>Portrat</a:t>
            </a:r>
            <a:r>
              <a:rPr lang="en-US" dirty="0">
                <a:solidFill>
                  <a:prstClr val="black"/>
                </a:solidFill>
                <a:latin typeface="Calibri"/>
              </a:rPr>
              <a:t> &amp; </a:t>
            </a:r>
            <a:r>
              <a:rPr lang="en-US" dirty="0" err="1">
                <a:solidFill>
                  <a:prstClr val="black"/>
                </a:solidFill>
                <a:latin typeface="Calibri"/>
              </a:rPr>
              <a:t>Camos</a:t>
            </a:r>
            <a:r>
              <a:rPr lang="en-US" dirty="0">
                <a:solidFill>
                  <a:prstClr val="black"/>
                </a:solidFill>
                <a:latin typeface="Calibri"/>
              </a:rPr>
              <a:t> (2011)</a:t>
            </a:r>
            <a:endParaRPr lang="en-US" dirty="0">
              <a:solidFill>
                <a:prstClr val="black"/>
              </a:solidFill>
              <a:latin typeface="Calibri"/>
            </a:endParaRPr>
          </a:p>
        </p:txBody>
      </p:sp>
    </p:spTree>
    <p:extLst>
      <p:ext uri="{BB962C8B-B14F-4D97-AF65-F5344CB8AC3E}">
        <p14:creationId xmlns:p14="http://schemas.microsoft.com/office/powerpoint/2010/main" val="7609021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800" y="0"/>
            <a:ext cx="6986734" cy="6858000"/>
          </a:xfrm>
          <a:prstGeom prst="rect">
            <a:avLst/>
          </a:prstGeom>
        </p:spPr>
      </p:pic>
      <p:sp>
        <p:nvSpPr>
          <p:cNvPr id="5" name="TextBox 4"/>
          <p:cNvSpPr txBox="1"/>
          <p:nvPr/>
        </p:nvSpPr>
        <p:spPr>
          <a:xfrm>
            <a:off x="2900681" y="3753264"/>
            <a:ext cx="1688456" cy="1015663"/>
          </a:xfrm>
          <a:prstGeom prst="rect">
            <a:avLst/>
          </a:prstGeom>
          <a:solidFill>
            <a:schemeClr val="bg1"/>
          </a:solidFill>
        </p:spPr>
        <p:txBody>
          <a:bodyPr wrap="square" rtlCol="0">
            <a:spAutoFit/>
          </a:bodyPr>
          <a:lstStyle/>
          <a:p>
            <a:pPr algn="ctr"/>
            <a:endParaRPr lang="en-US" sz="2000" dirty="0">
              <a:solidFill>
                <a:prstClr val="black"/>
              </a:solidFill>
              <a:latin typeface="Arial"/>
              <a:cs typeface="Arial"/>
            </a:endParaRPr>
          </a:p>
          <a:p>
            <a:pPr algn="ctr"/>
            <a:endParaRPr lang="en-US" sz="2000" dirty="0">
              <a:solidFill>
                <a:prstClr val="black"/>
              </a:solidFill>
              <a:latin typeface="Arial"/>
              <a:cs typeface="Arial"/>
            </a:endParaRPr>
          </a:p>
          <a:p>
            <a:pPr algn="ctr"/>
            <a:r>
              <a:rPr lang="en-US" sz="2000" dirty="0">
                <a:solidFill>
                  <a:prstClr val="black"/>
                </a:solidFill>
                <a:latin typeface="Arial"/>
                <a:cs typeface="Arial"/>
              </a:rPr>
              <a:t> </a:t>
            </a:r>
            <a:r>
              <a:rPr lang="en-US" sz="2000" dirty="0">
                <a:solidFill>
                  <a:prstClr val="black"/>
                </a:solidFill>
                <a:latin typeface="Arial"/>
                <a:cs typeface="Arial"/>
              </a:rPr>
              <a:t> </a:t>
            </a:r>
          </a:p>
        </p:txBody>
      </p:sp>
      <p:sp>
        <p:nvSpPr>
          <p:cNvPr id="8" name="TextBox 7"/>
          <p:cNvSpPr txBox="1"/>
          <p:nvPr/>
        </p:nvSpPr>
        <p:spPr>
          <a:xfrm>
            <a:off x="5304356" y="472701"/>
            <a:ext cx="1997856" cy="1631216"/>
          </a:xfrm>
          <a:prstGeom prst="rect">
            <a:avLst/>
          </a:prstGeom>
          <a:solidFill>
            <a:schemeClr val="bg1"/>
          </a:solidFill>
        </p:spPr>
        <p:txBody>
          <a:bodyPr wrap="square" rtlCol="0">
            <a:spAutoFit/>
          </a:bodyPr>
          <a:lstStyle/>
          <a:p>
            <a:pPr algn="ctr"/>
            <a:endParaRPr lang="en-US" sz="2000" dirty="0">
              <a:solidFill>
                <a:prstClr val="black"/>
              </a:solidFill>
              <a:latin typeface="Arial"/>
              <a:cs typeface="Arial"/>
            </a:endParaRPr>
          </a:p>
          <a:p>
            <a:pPr algn="ctr"/>
            <a:endParaRPr lang="en-US" sz="2000" dirty="0">
              <a:solidFill>
                <a:prstClr val="black"/>
              </a:solidFill>
              <a:latin typeface="Arial"/>
              <a:cs typeface="Arial"/>
            </a:endParaRPr>
          </a:p>
          <a:p>
            <a:pPr algn="ctr"/>
            <a:endParaRPr lang="en-US" sz="2000" dirty="0">
              <a:solidFill>
                <a:prstClr val="black"/>
              </a:solidFill>
              <a:latin typeface="Arial"/>
              <a:cs typeface="Arial"/>
            </a:endParaRPr>
          </a:p>
          <a:p>
            <a:pPr algn="ctr"/>
            <a:endParaRPr lang="en-US" sz="2000" dirty="0">
              <a:solidFill>
                <a:prstClr val="black"/>
              </a:solidFill>
              <a:latin typeface="Arial"/>
              <a:cs typeface="Arial"/>
            </a:endParaRPr>
          </a:p>
          <a:p>
            <a:pPr algn="ctr"/>
            <a:endParaRPr lang="en-US" sz="2000" dirty="0">
              <a:solidFill>
                <a:prstClr val="black"/>
              </a:solidFill>
              <a:latin typeface="Arial"/>
              <a:cs typeface="Arial"/>
            </a:endParaRPr>
          </a:p>
        </p:txBody>
      </p:sp>
      <p:cxnSp>
        <p:nvCxnSpPr>
          <p:cNvPr id="10" name="Straight Connector 9"/>
          <p:cNvCxnSpPr/>
          <p:nvPr/>
        </p:nvCxnSpPr>
        <p:spPr>
          <a:xfrm>
            <a:off x="3319187" y="230885"/>
            <a:ext cx="0" cy="612546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95018" y="230885"/>
            <a:ext cx="0" cy="612546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50825" y="2618073"/>
            <a:ext cx="541209" cy="1015663"/>
          </a:xfrm>
          <a:prstGeom prst="rect">
            <a:avLst/>
          </a:prstGeom>
          <a:noFill/>
        </p:spPr>
        <p:txBody>
          <a:bodyPr wrap="none" rtlCol="0">
            <a:spAutoFit/>
          </a:bodyPr>
          <a:lstStyle/>
          <a:p>
            <a:r>
              <a:rPr lang="en-US" sz="6000" b="1" dirty="0">
                <a:solidFill>
                  <a:srgbClr val="C0504D"/>
                </a:solidFill>
                <a:latin typeface="Calibri"/>
              </a:rPr>
              <a:t>?</a:t>
            </a:r>
            <a:endParaRPr lang="en-US" sz="6000" b="1" dirty="0">
              <a:solidFill>
                <a:srgbClr val="C0504D"/>
              </a:solidFill>
              <a:latin typeface="Calibri"/>
            </a:endParaRPr>
          </a:p>
        </p:txBody>
      </p:sp>
      <p:sp>
        <p:nvSpPr>
          <p:cNvPr id="14" name="TextBox 13"/>
          <p:cNvSpPr txBox="1"/>
          <p:nvPr/>
        </p:nvSpPr>
        <p:spPr>
          <a:xfrm>
            <a:off x="6600001" y="2618073"/>
            <a:ext cx="541209" cy="1015663"/>
          </a:xfrm>
          <a:prstGeom prst="rect">
            <a:avLst/>
          </a:prstGeom>
          <a:noFill/>
        </p:spPr>
        <p:txBody>
          <a:bodyPr wrap="none" rtlCol="0">
            <a:spAutoFit/>
          </a:bodyPr>
          <a:lstStyle/>
          <a:p>
            <a:r>
              <a:rPr lang="en-US" sz="6000" b="1" dirty="0">
                <a:solidFill>
                  <a:srgbClr val="C0504D"/>
                </a:solidFill>
                <a:latin typeface="Calibri"/>
              </a:rPr>
              <a:t>?</a:t>
            </a:r>
            <a:endParaRPr lang="en-US" sz="6000" b="1" dirty="0">
              <a:solidFill>
                <a:srgbClr val="C0504D"/>
              </a:solidFill>
              <a:latin typeface="Calibri"/>
            </a:endParaRPr>
          </a:p>
        </p:txBody>
      </p:sp>
      <p:sp>
        <p:nvSpPr>
          <p:cNvPr id="16" name="TextBox 15"/>
          <p:cNvSpPr txBox="1"/>
          <p:nvPr/>
        </p:nvSpPr>
        <p:spPr>
          <a:xfrm>
            <a:off x="154475" y="6364416"/>
            <a:ext cx="8770688" cy="369332"/>
          </a:xfrm>
          <a:prstGeom prst="rect">
            <a:avLst/>
          </a:prstGeom>
          <a:noFill/>
        </p:spPr>
        <p:txBody>
          <a:bodyPr wrap="square" rtlCol="0">
            <a:spAutoFit/>
          </a:bodyPr>
          <a:lstStyle/>
          <a:p>
            <a:r>
              <a:rPr lang="en-US" dirty="0" err="1">
                <a:solidFill>
                  <a:prstClr val="black"/>
                </a:solidFill>
                <a:latin typeface="Calibri"/>
              </a:rPr>
              <a:t>Barrouillet</a:t>
            </a:r>
            <a:r>
              <a:rPr lang="en-US" dirty="0">
                <a:solidFill>
                  <a:prstClr val="black"/>
                </a:solidFill>
                <a:latin typeface="Calibri"/>
              </a:rPr>
              <a:t>, </a:t>
            </a:r>
            <a:r>
              <a:rPr lang="en-US" dirty="0" err="1">
                <a:solidFill>
                  <a:prstClr val="black"/>
                </a:solidFill>
                <a:latin typeface="Calibri"/>
              </a:rPr>
              <a:t>Portrat</a:t>
            </a:r>
            <a:r>
              <a:rPr lang="en-US" dirty="0">
                <a:solidFill>
                  <a:prstClr val="black"/>
                </a:solidFill>
                <a:latin typeface="Calibri"/>
              </a:rPr>
              <a:t> &amp; </a:t>
            </a:r>
            <a:r>
              <a:rPr lang="en-US" dirty="0" err="1">
                <a:solidFill>
                  <a:prstClr val="black"/>
                </a:solidFill>
                <a:latin typeface="Calibri"/>
              </a:rPr>
              <a:t>Camos</a:t>
            </a:r>
            <a:r>
              <a:rPr lang="en-US" dirty="0">
                <a:solidFill>
                  <a:prstClr val="black"/>
                </a:solidFill>
                <a:latin typeface="Calibri"/>
              </a:rPr>
              <a:t> (2011)</a:t>
            </a:r>
            <a:endParaRPr lang="en-US" dirty="0">
              <a:solidFill>
                <a:prstClr val="black"/>
              </a:solidFill>
              <a:latin typeface="Calibri"/>
            </a:endParaRPr>
          </a:p>
        </p:txBody>
      </p:sp>
    </p:spTree>
    <p:extLst>
      <p:ext uri="{BB962C8B-B14F-4D97-AF65-F5344CB8AC3E}">
        <p14:creationId xmlns:p14="http://schemas.microsoft.com/office/powerpoint/2010/main" val="1835972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r>
              <a:rPr lang="en-US" sz="4000" dirty="0" smtClean="0"/>
              <a:t>WO </a:t>
            </a:r>
            <a:r>
              <a:rPr lang="en-US" dirty="0" smtClean="0"/>
              <a:t>M</a:t>
            </a:r>
            <a:r>
              <a:rPr lang="en-US" sz="4000" dirty="0" smtClean="0"/>
              <a:t>AINTENANCE </a:t>
            </a:r>
            <a:r>
              <a:rPr lang="en-US" dirty="0" smtClean="0"/>
              <a:t>M</a:t>
            </a:r>
            <a:r>
              <a:rPr lang="en-US" sz="4000" dirty="0" smtClean="0"/>
              <a:t>ECHANISMS</a:t>
            </a:r>
            <a:endParaRPr lang="en-US" sz="4000" dirty="0"/>
          </a:p>
        </p:txBody>
      </p:sp>
      <p:sp>
        <p:nvSpPr>
          <p:cNvPr id="3" name="Content Placeholder 2"/>
          <p:cNvSpPr>
            <a:spLocks noGrp="1"/>
          </p:cNvSpPr>
          <p:nvPr>
            <p:ph idx="1"/>
          </p:nvPr>
        </p:nvSpPr>
        <p:spPr>
          <a:xfrm>
            <a:off x="779463" y="1828800"/>
            <a:ext cx="7583488" cy="4639653"/>
          </a:xfrm>
        </p:spPr>
        <p:txBody>
          <a:bodyPr>
            <a:normAutofit fontScale="92500"/>
          </a:bodyPr>
          <a:lstStyle/>
          <a:p>
            <a:r>
              <a:rPr lang="en-US" dirty="0" err="1" smtClean="0"/>
              <a:t>Attentional</a:t>
            </a:r>
            <a:r>
              <a:rPr lang="en-US" dirty="0" smtClean="0"/>
              <a:t> refreshing</a:t>
            </a:r>
          </a:p>
          <a:p>
            <a:pPr lvl="1">
              <a:buClrTx/>
            </a:pPr>
            <a:r>
              <a:rPr lang="en-US" dirty="0" smtClean="0"/>
              <a:t>Executive loop / episodic buffer</a:t>
            </a:r>
          </a:p>
          <a:p>
            <a:r>
              <a:rPr lang="en-US" dirty="0" smtClean="0"/>
              <a:t>Articulatory rehearsal</a:t>
            </a:r>
          </a:p>
          <a:p>
            <a:pPr lvl="1">
              <a:buClrTx/>
            </a:pPr>
            <a:r>
              <a:rPr lang="en-US" dirty="0" smtClean="0"/>
              <a:t>Articulatory loop / phonological store</a:t>
            </a:r>
          </a:p>
          <a:p>
            <a:r>
              <a:rPr lang="en-US" dirty="0" smtClean="0"/>
              <a:t>Evidence for separate mechanisms</a:t>
            </a:r>
          </a:p>
          <a:p>
            <a:pPr lvl="1">
              <a:buClrTx/>
            </a:pPr>
            <a:r>
              <a:rPr lang="en-US" dirty="0" smtClean="0"/>
              <a:t>Orthogonal manipulation of</a:t>
            </a:r>
          </a:p>
          <a:p>
            <a:pPr lvl="2"/>
            <a:r>
              <a:rPr lang="en-US" sz="1900" dirty="0"/>
              <a:t>C</a:t>
            </a:r>
            <a:r>
              <a:rPr lang="en-US" sz="1900" dirty="0" smtClean="0"/>
              <a:t>oncurrent task (CL)</a:t>
            </a:r>
          </a:p>
          <a:p>
            <a:pPr lvl="2"/>
            <a:r>
              <a:rPr lang="en-US" sz="1900" dirty="0"/>
              <a:t>C</a:t>
            </a:r>
            <a:r>
              <a:rPr lang="en-US" sz="1900" dirty="0" smtClean="0"/>
              <a:t>oncurrent articulation (suppression)</a:t>
            </a:r>
          </a:p>
          <a:p>
            <a:pPr lvl="2"/>
            <a:r>
              <a:rPr lang="en-US" sz="1900" dirty="0"/>
              <a:t>P</a:t>
            </a:r>
            <a:r>
              <a:rPr lang="en-US" sz="1900" dirty="0" smtClean="0"/>
              <a:t>honological similarity or word length</a:t>
            </a:r>
            <a:endParaRPr lang="en-US" sz="1900" dirty="0"/>
          </a:p>
          <a:p>
            <a:pPr lvl="1">
              <a:buClrTx/>
            </a:pPr>
            <a:r>
              <a:rPr lang="en-US" dirty="0" smtClean="0"/>
              <a:t>Additive (no interaction) effect on overall recall</a:t>
            </a:r>
          </a:p>
          <a:p>
            <a:pPr lvl="1">
              <a:buClrTx/>
            </a:pPr>
            <a:r>
              <a:rPr lang="en-US" dirty="0" smtClean="0"/>
              <a:t>Suppression removes PSE and WLE but CL alone doesn’t</a:t>
            </a:r>
          </a:p>
        </p:txBody>
      </p:sp>
      <p:sp>
        <p:nvSpPr>
          <p:cNvPr id="4" name="TextBox 3"/>
          <p:cNvSpPr txBox="1"/>
          <p:nvPr/>
        </p:nvSpPr>
        <p:spPr>
          <a:xfrm>
            <a:off x="154475" y="6364416"/>
            <a:ext cx="8770688" cy="369332"/>
          </a:xfrm>
          <a:prstGeom prst="rect">
            <a:avLst/>
          </a:prstGeom>
          <a:noFill/>
        </p:spPr>
        <p:txBody>
          <a:bodyPr wrap="square" rtlCol="0">
            <a:spAutoFit/>
          </a:bodyPr>
          <a:lstStyle/>
          <a:p>
            <a:pPr algn="r"/>
            <a:r>
              <a:rPr lang="en-US" dirty="0" err="1" smtClean="0">
                <a:solidFill>
                  <a:srgbClr val="333333"/>
                </a:solidFill>
              </a:rPr>
              <a:t>Baddeley</a:t>
            </a:r>
            <a:r>
              <a:rPr lang="en-US" dirty="0" smtClean="0">
                <a:solidFill>
                  <a:srgbClr val="333333"/>
                </a:solidFill>
              </a:rPr>
              <a:t> (2000); </a:t>
            </a:r>
            <a:r>
              <a:rPr lang="en-US" dirty="0" err="1" smtClean="0">
                <a:solidFill>
                  <a:srgbClr val="333333"/>
                </a:solidFill>
              </a:rPr>
              <a:t>Camos</a:t>
            </a:r>
            <a:r>
              <a:rPr lang="en-US" dirty="0" smtClean="0">
                <a:solidFill>
                  <a:srgbClr val="333333"/>
                </a:solidFill>
              </a:rPr>
              <a:t> &amp; </a:t>
            </a:r>
            <a:r>
              <a:rPr lang="en-US" dirty="0" err="1" smtClean="0">
                <a:solidFill>
                  <a:srgbClr val="333333"/>
                </a:solidFill>
              </a:rPr>
              <a:t>Barrouillet</a:t>
            </a:r>
            <a:r>
              <a:rPr lang="en-US" dirty="0">
                <a:solidFill>
                  <a:srgbClr val="333333"/>
                </a:solidFill>
              </a:rPr>
              <a:t> </a:t>
            </a:r>
            <a:r>
              <a:rPr lang="en-US" dirty="0" smtClean="0">
                <a:solidFill>
                  <a:srgbClr val="333333"/>
                </a:solidFill>
              </a:rPr>
              <a:t>(2014)</a:t>
            </a:r>
            <a:endParaRPr lang="en-US" dirty="0">
              <a:solidFill>
                <a:srgbClr val="333333"/>
              </a:solidFill>
            </a:endParaRPr>
          </a:p>
        </p:txBody>
      </p:sp>
    </p:spTree>
    <p:extLst>
      <p:ext uri="{BB962C8B-B14F-4D97-AF65-F5344CB8AC3E}">
        <p14:creationId xmlns:p14="http://schemas.microsoft.com/office/powerpoint/2010/main" val="3914112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704" y="1437578"/>
            <a:ext cx="9859219" cy="56201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ACT-R</a:t>
            </a:r>
            <a:endParaRPr lang="en-US" dirty="0"/>
          </a:p>
        </p:txBody>
      </p:sp>
      <p:pic>
        <p:nvPicPr>
          <p:cNvPr id="3" name="Picture 2" descr="ACT-R altern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143" y="1532001"/>
            <a:ext cx="7116790" cy="5268379"/>
          </a:xfrm>
          <a:prstGeom prst="rect">
            <a:avLst/>
          </a:prstGeom>
        </p:spPr>
      </p:pic>
      <p:sp>
        <p:nvSpPr>
          <p:cNvPr id="5" name="TextBox 4"/>
          <p:cNvSpPr txBox="1"/>
          <p:nvPr/>
        </p:nvSpPr>
        <p:spPr>
          <a:xfrm>
            <a:off x="154475" y="6364416"/>
            <a:ext cx="8770688" cy="369332"/>
          </a:xfrm>
          <a:prstGeom prst="rect">
            <a:avLst/>
          </a:prstGeom>
          <a:noFill/>
        </p:spPr>
        <p:txBody>
          <a:bodyPr wrap="square" rtlCol="0">
            <a:spAutoFit/>
          </a:bodyPr>
          <a:lstStyle/>
          <a:p>
            <a:pPr algn="r"/>
            <a:r>
              <a:rPr lang="en-US" dirty="0" smtClean="0">
                <a:solidFill>
                  <a:srgbClr val="333333"/>
                </a:solidFill>
              </a:rPr>
              <a:t>Anderson </a:t>
            </a:r>
            <a:r>
              <a:rPr lang="en-US" dirty="0" smtClean="0">
                <a:solidFill>
                  <a:srgbClr val="333333"/>
                </a:solidFill>
              </a:rPr>
              <a:t>(</a:t>
            </a:r>
            <a:r>
              <a:rPr lang="en-US" dirty="0" smtClean="0">
                <a:solidFill>
                  <a:srgbClr val="333333"/>
                </a:solidFill>
              </a:rPr>
              <a:t>2007)</a:t>
            </a:r>
            <a:endParaRPr lang="en-US" dirty="0">
              <a:solidFill>
                <a:srgbClr val="333333"/>
              </a:solidFill>
            </a:endParaRPr>
          </a:p>
        </p:txBody>
      </p:sp>
    </p:spTree>
    <p:extLst>
      <p:ext uri="{BB962C8B-B14F-4D97-AF65-F5344CB8AC3E}">
        <p14:creationId xmlns:p14="http://schemas.microsoft.com/office/powerpoint/2010/main" val="198269851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2578</TotalTime>
  <Words>1850</Words>
  <Application>Microsoft Macintosh PowerPoint</Application>
  <PresentationFormat>On-screen Show (4:3)</PresentationFormat>
  <Paragraphs>224</Paragraphs>
  <Slides>37</Slides>
  <Notes>11</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Precedent</vt:lpstr>
      <vt:lpstr>Office Theme</vt:lpstr>
      <vt:lpstr>1_Office Theme</vt:lpstr>
      <vt:lpstr>2_Office Theme</vt:lpstr>
      <vt:lpstr>3_Office Theme</vt:lpstr>
      <vt:lpstr>4_Office Theme</vt:lpstr>
      <vt:lpstr>PowerPoint Presentation</vt:lpstr>
      <vt:lpstr>An Integrated Working memory model for time-based resource-sharing</vt:lpstr>
      <vt:lpstr>Working Memory</vt:lpstr>
      <vt:lpstr>Time-Based Resource-Sharing</vt:lpstr>
      <vt:lpstr>Cognitive Load</vt:lpstr>
      <vt:lpstr>PowerPoint Presentation</vt:lpstr>
      <vt:lpstr>PowerPoint Presentation</vt:lpstr>
      <vt:lpstr>TWO MAINTENANCE MECHANISMS</vt:lpstr>
      <vt:lpstr>ACT-R</vt:lpstr>
      <vt:lpstr>TBRS and ACT-R  are compatible</vt:lpstr>
      <vt:lpstr>Dual Task Paradigm</vt:lpstr>
      <vt:lpstr>Task expansion</vt:lpstr>
      <vt:lpstr>THE MODEL</vt:lpstr>
      <vt:lpstr>Parity Condition </vt:lpstr>
      <vt:lpstr>Spatial Location Condition </vt:lpstr>
      <vt:lpstr>THE MODEL</vt:lpstr>
      <vt:lpstr>Attentional refreshing</vt:lpstr>
      <vt:lpstr>PowerPoint Presentation</vt:lpstr>
      <vt:lpstr>Articulatory Rehearsal</vt:lpstr>
      <vt:lpstr>PowerPoint Presentation</vt:lpstr>
      <vt:lpstr>PowerPoint Presentation</vt:lpstr>
      <vt:lpstr>Discussion</vt:lpstr>
      <vt:lpstr>Future Work</vt:lpstr>
      <vt:lpstr>Questions?</vt:lpstr>
      <vt:lpstr>More Results</vt:lpstr>
      <vt:lpstr>Attentional Refreshing</vt:lpstr>
      <vt:lpstr>Articulatory Rehearsal</vt:lpstr>
      <vt:lpstr>Span-CL function appears to hold across changes in strategy</vt:lpstr>
      <vt:lpstr>PowerPoint Presentation</vt:lpstr>
      <vt:lpstr>PowerPoint Presentation</vt:lpstr>
      <vt:lpstr>Articulatory Suppression</vt:lpstr>
      <vt:lpstr>PowerPoint Presentation</vt:lpstr>
      <vt:lpstr>PowerPoint Presentation</vt:lpstr>
      <vt:lpstr>PowerPoint Presentation</vt:lpstr>
      <vt:lpstr>PowerPoint Presentation</vt:lpstr>
      <vt:lpstr>PowerPoint Presentation</vt:lpstr>
      <vt:lpstr>PowerPoint Presentation</vt:lpstr>
    </vt:vector>
  </TitlesOfParts>
  <Company>Wright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Glavan</dc:creator>
  <cp:lastModifiedBy>Joseph Glavan</cp:lastModifiedBy>
  <cp:revision>35</cp:revision>
  <dcterms:created xsi:type="dcterms:W3CDTF">2018-07-20T17:48:29Z</dcterms:created>
  <dcterms:modified xsi:type="dcterms:W3CDTF">2018-07-22T12:46:52Z</dcterms:modified>
</cp:coreProperties>
</file>